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9" r:id="rId1"/>
    <p:sldMasterId id="2147483650" r:id="rId2"/>
  </p:sldMasterIdLst>
  <p:notesMasterIdLst>
    <p:notesMasterId r:id="rId18"/>
  </p:notesMasterIdLst>
  <p:sldIdLst>
    <p:sldId id="257" r:id="rId3"/>
    <p:sldId id="260" r:id="rId4"/>
    <p:sldId id="258" r:id="rId5"/>
    <p:sldId id="273" r:id="rId6"/>
    <p:sldId id="268" r:id="rId7"/>
    <p:sldId id="271" r:id="rId8"/>
    <p:sldId id="272" r:id="rId9"/>
    <p:sldId id="274" r:id="rId10"/>
    <p:sldId id="275" r:id="rId11"/>
    <p:sldId id="285" r:id="rId12"/>
    <p:sldId id="286" r:id="rId13"/>
    <p:sldId id="277" r:id="rId14"/>
    <p:sldId id="281" r:id="rId15"/>
    <p:sldId id="284" r:id="rId16"/>
    <p:sldId id="279" r:id="rId17"/>
  </p:sldIdLst>
  <p:sldSz cx="13004800" cy="9753600"/>
  <p:notesSz cx="6797675" cy="9926638"/>
  <p:defaultTextStyle>
    <a:defPPr>
      <a:defRPr lang="de-DE"/>
    </a:defPPr>
    <a:lvl1pPr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342900" indent="1143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685800" indent="2286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028700" indent="3429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371600" indent="4572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E668"/>
    <a:srgbClr val="FFFF66"/>
    <a:srgbClr val="CC66FF"/>
    <a:srgbClr val="F7CBA7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44" autoAdjust="0"/>
    <p:restoredTop sz="94660"/>
  </p:normalViewPr>
  <p:slideViewPr>
    <p:cSldViewPr>
      <p:cViewPr varScale="1">
        <p:scale>
          <a:sx n="60" d="100"/>
          <a:sy n="60" d="100"/>
        </p:scale>
        <p:origin x="912" y="7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>
                <a:sym typeface="Chalkboard SE" charset="0"/>
              </a:rPr>
              <a:t>Click to edit Master text styles</a:t>
            </a:r>
          </a:p>
          <a:p>
            <a:pPr lvl="1"/>
            <a:r>
              <a:rPr lang="de-DE" noProof="0" smtClean="0">
                <a:sym typeface="Chalkboard SE" charset="0"/>
              </a:rPr>
              <a:t>Second level</a:t>
            </a:r>
          </a:p>
          <a:p>
            <a:pPr lvl="2"/>
            <a:r>
              <a:rPr lang="de-DE" noProof="0" smtClean="0">
                <a:sym typeface="Chalkboard SE" charset="0"/>
              </a:rPr>
              <a:t>Third level</a:t>
            </a:r>
          </a:p>
          <a:p>
            <a:pPr lvl="3"/>
            <a:r>
              <a:rPr lang="de-DE" noProof="0" smtClean="0">
                <a:sym typeface="Chalkboard SE" charset="0"/>
              </a:rPr>
              <a:t>Fourth level</a:t>
            </a:r>
          </a:p>
          <a:p>
            <a:pPr lvl="4"/>
            <a:r>
              <a:rPr lang="de-DE" noProof="0" smtClean="0">
                <a:sym typeface="Chalkboard S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280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353903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de-DE" altLang="de-DE" smtClean="0"/>
              <a:t>Bedürfnisgerechte Lebensgestaltung </a:t>
            </a:r>
          </a:p>
          <a:p>
            <a:pPr eaLnBrk="1"/>
            <a:r>
              <a:rPr lang="de-DE" altLang="de-DE" smtClean="0"/>
              <a:t>= Welche Bedürfnisse habe ich? </a:t>
            </a:r>
          </a:p>
          <a:p>
            <a:pPr eaLnBrk="1"/>
            <a:r>
              <a:rPr lang="de-DE" altLang="de-DE" smtClean="0"/>
              <a:t>= Was kommt in meinem Leben auf mich zu? </a:t>
            </a:r>
          </a:p>
          <a:p>
            <a:pPr eaLnBrk="1"/>
            <a:r>
              <a:rPr lang="de-DE" altLang="de-DE" b="1" smtClean="0"/>
              <a:t>Und</a:t>
            </a:r>
            <a:r>
              <a:rPr lang="de-DE" altLang="de-DE" smtClean="0"/>
              <a:t> wie kann ich darauf gezielt Einfluss nehmen?</a:t>
            </a:r>
          </a:p>
          <a:p>
            <a:pPr eaLnBrk="1"/>
            <a:endParaRPr lang="de-DE" altLang="de-DE" smtClean="0"/>
          </a:p>
          <a:p>
            <a:pPr eaLnBrk="1"/>
            <a:r>
              <a:rPr lang="de-DE" altLang="de-DE" smtClean="0">
                <a:sym typeface="Wingdings" panose="05000000000000000000" pitchFamily="2" charset="2"/>
              </a:rPr>
              <a:t> Aktive Teilhabe: </a:t>
            </a:r>
            <a:r>
              <a:rPr lang="de-DE" altLang="de-DE" b="1" smtClean="0">
                <a:sym typeface="Wingdings" panose="05000000000000000000" pitchFamily="2" charset="2"/>
              </a:rPr>
              <a:t>Verstehen</a:t>
            </a:r>
            <a:r>
              <a:rPr lang="de-DE" altLang="de-DE" smtClean="0">
                <a:sym typeface="Wingdings" panose="05000000000000000000" pitchFamily="2" charset="2"/>
              </a:rPr>
              <a:t> und </a:t>
            </a:r>
            <a:r>
              <a:rPr lang="de-DE" altLang="de-DE" b="1" smtClean="0">
                <a:sym typeface="Wingdings" panose="05000000000000000000" pitchFamily="2" charset="2"/>
              </a:rPr>
              <a:t>Gestalten</a:t>
            </a:r>
            <a:r>
              <a:rPr lang="de-DE" altLang="de-DE" smtClean="0">
                <a:sym typeface="Wingdings" panose="05000000000000000000" pitchFamily="2" charset="2"/>
              </a:rPr>
              <a:t> anstelle von </a:t>
            </a:r>
            <a:r>
              <a:rPr lang="de-DE" altLang="de-DE" i="1" smtClean="0">
                <a:sym typeface="Wingdings" panose="05000000000000000000" pitchFamily="2" charset="2"/>
              </a:rPr>
              <a:t>Konsumieren</a:t>
            </a:r>
            <a:r>
              <a:rPr lang="de-DE" altLang="de-DE" smtClean="0">
                <a:sym typeface="Wingdings" panose="05000000000000000000" pitchFamily="2" charset="2"/>
              </a:rPr>
              <a:t> und </a:t>
            </a:r>
            <a:r>
              <a:rPr lang="de-DE" altLang="de-DE" i="1" smtClean="0">
                <a:sym typeface="Wingdings" panose="05000000000000000000" pitchFamily="2" charset="2"/>
              </a:rPr>
              <a:t>vorgefertigte Wege gehen</a:t>
            </a:r>
            <a:endParaRPr lang="de-DE" altLang="de-DE" i="1" smtClean="0"/>
          </a:p>
          <a:p>
            <a:pPr eaLnBrk="1"/>
            <a:endParaRPr lang="de-DE" altLang="de-DE" smtClean="0"/>
          </a:p>
          <a:p>
            <a:pPr eaLnBrk="1"/>
            <a:r>
              <a:rPr lang="de-DE" altLang="de-DE" smtClean="0"/>
              <a:t>Verständnis von Arbeit: </a:t>
            </a:r>
          </a:p>
          <a:p>
            <a:pPr eaLnBrk="1">
              <a:buFontTx/>
              <a:buChar char="•"/>
            </a:pPr>
            <a:r>
              <a:rPr lang="de-DE" altLang="de-DE" smtClean="0"/>
              <a:t>Als Beschäftigter</a:t>
            </a:r>
          </a:p>
          <a:p>
            <a:pPr eaLnBrk="1">
              <a:buFontTx/>
              <a:buChar char="•"/>
            </a:pPr>
            <a:r>
              <a:rPr lang="de-DE" altLang="de-DE" smtClean="0"/>
              <a:t>Als beruflich selbständiger</a:t>
            </a:r>
          </a:p>
          <a:p>
            <a:pPr eaLnBrk="1">
              <a:buFontTx/>
              <a:buChar char="•"/>
            </a:pPr>
            <a:r>
              <a:rPr lang="de-DE" altLang="de-DE" smtClean="0"/>
              <a:t>Arbeit im Haushalt</a:t>
            </a:r>
          </a:p>
          <a:p>
            <a:pPr eaLnBrk="1">
              <a:buFontTx/>
              <a:buChar char="•"/>
            </a:pPr>
            <a:r>
              <a:rPr lang="de-DE" altLang="de-DE" smtClean="0"/>
              <a:t>Bürgerarbeit </a:t>
            </a:r>
          </a:p>
        </p:txBody>
      </p:sp>
    </p:spTree>
    <p:extLst>
      <p:ext uri="{BB962C8B-B14F-4D97-AF65-F5344CB8AC3E}">
        <p14:creationId xmlns:p14="http://schemas.microsoft.com/office/powerpoint/2010/main" val="1225191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defRPr/>
            </a:pPr>
            <a:r>
              <a:rPr lang="de-DE" altLang="de-DE" dirty="0"/>
              <a:t>Wirtschaft: (Ergänzungen)</a:t>
            </a:r>
          </a:p>
          <a:p>
            <a:pPr marL="342900" indent="-342900" eaLnBrk="1">
              <a:buFont typeface="Arial" panose="020B0604020202020204" pitchFamily="34" charset="0"/>
              <a:buChar char="•"/>
              <a:defRPr/>
            </a:pPr>
            <a:r>
              <a:rPr lang="de-DE" altLang="de-DE" dirty="0"/>
              <a:t>Umgang mit knappen </a:t>
            </a:r>
            <a:r>
              <a:rPr lang="de-DE" altLang="de-DE" dirty="0" err="1"/>
              <a:t>Resourcen</a:t>
            </a:r>
            <a:endParaRPr lang="de-DE" altLang="de-DE" dirty="0"/>
          </a:p>
          <a:p>
            <a:pPr marL="342900" indent="-342900" eaLnBrk="1">
              <a:buFont typeface="Arial" panose="020B0604020202020204" pitchFamily="34" charset="0"/>
              <a:buChar char="•"/>
              <a:defRPr/>
            </a:pPr>
            <a:r>
              <a:rPr lang="de-DE" altLang="de-DE" dirty="0"/>
              <a:t>Abhängigkeit von Rohstoffen (</a:t>
            </a:r>
            <a:r>
              <a:rPr lang="de-DE" altLang="de-DE" dirty="0" err="1"/>
              <a:t>z.B</a:t>
            </a:r>
            <a:r>
              <a:rPr lang="de-DE" altLang="de-DE" dirty="0"/>
              <a:t>: Öl)</a:t>
            </a:r>
          </a:p>
          <a:p>
            <a:pPr marL="342900" indent="-342900" eaLnBrk="1">
              <a:buFont typeface="Arial" panose="020B0604020202020204" pitchFamily="34" charset="0"/>
              <a:buChar char="•"/>
              <a:defRPr/>
            </a:pPr>
            <a:r>
              <a:rPr lang="de-DE" altLang="de-DE" dirty="0"/>
              <a:t>Wirtschaftlichkeit von Rohstoffen (</a:t>
            </a:r>
            <a:r>
              <a:rPr lang="de-DE" altLang="de-DE" dirty="0" err="1"/>
              <a:t>z.B</a:t>
            </a:r>
            <a:r>
              <a:rPr lang="de-DE" altLang="de-DE" dirty="0"/>
              <a:t>: Kohle)</a:t>
            </a:r>
          </a:p>
        </p:txBody>
      </p:sp>
    </p:spTree>
    <p:extLst>
      <p:ext uri="{BB962C8B-B14F-4D97-AF65-F5344CB8AC3E}">
        <p14:creationId xmlns:p14="http://schemas.microsoft.com/office/powerpoint/2010/main" val="2134122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046731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082457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817756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26412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03098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89271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97105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929206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324686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782814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851432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50321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27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72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18600" y="5842000"/>
            <a:ext cx="2616200" cy="2641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0000" y="5842000"/>
            <a:ext cx="7696200" cy="2641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300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699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204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88048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626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914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35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083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4978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41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Helvetica Light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4521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983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27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3179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0000" y="73533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73533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56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49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66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41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2601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Helvetica Light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6718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>
            <p:ph type="body" idx="1"/>
          </p:nvPr>
        </p:nvSpPr>
        <p:spPr bwMode="auto">
          <a:xfrm>
            <a:off x="1270000" y="7353300"/>
            <a:ext cx="10464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de-DE" altLang="de-DE" smtClean="0">
                <a:sym typeface="Helvetica Light" charset="0"/>
              </a:rPr>
              <a:t>Second level</a:t>
            </a:r>
          </a:p>
          <a:p>
            <a:pPr lvl="2"/>
            <a:r>
              <a:rPr lang="de-DE" altLang="de-DE" smtClean="0">
                <a:sym typeface="Helvetica Light" charset="0"/>
              </a:rPr>
              <a:t>Third level</a:t>
            </a:r>
          </a:p>
          <a:p>
            <a:pPr lvl="3"/>
            <a:r>
              <a:rPr lang="de-DE" altLang="de-DE" smtClean="0">
                <a:sym typeface="Helvetica Light" charset="0"/>
              </a:rPr>
              <a:t>Fourth level</a:t>
            </a:r>
          </a:p>
          <a:p>
            <a:pPr lvl="4"/>
            <a:r>
              <a:rPr lang="de-DE" altLang="de-DE" smtClean="0">
                <a:sym typeface="Helvetica Light" charset="0"/>
              </a:rPr>
              <a:t>Fifth level</a:t>
            </a:r>
          </a:p>
        </p:txBody>
      </p:sp>
      <p:sp>
        <p:nvSpPr>
          <p:cNvPr id="1027" name="Rectangle 2"/>
          <p:cNvSpPr>
            <a:spLocks/>
          </p:cNvSpPr>
          <p:nvPr>
            <p:ph type="title"/>
          </p:nvPr>
        </p:nvSpPr>
        <p:spPr bwMode="auto">
          <a:xfrm>
            <a:off x="1270000" y="5842000"/>
            <a:ext cx="10464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>
                <a:sym typeface="Helvetica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ctr" defTabSz="584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342900" algn="ctr" defTabSz="584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685800" algn="ctr" defTabSz="584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28700" algn="ctr" defTabSz="584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71600" algn="ctr" defTabSz="584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8288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2860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7432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32004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de-DE" altLang="de-DE" smtClean="0">
                <a:sym typeface="Helvetica Light" charset="0"/>
              </a:rPr>
              <a:t>Second level</a:t>
            </a:r>
          </a:p>
          <a:p>
            <a:pPr lvl="2"/>
            <a:r>
              <a:rPr lang="de-DE" altLang="de-DE" smtClean="0">
                <a:sym typeface="Helvetica Light" charset="0"/>
              </a:rPr>
              <a:t>Third level</a:t>
            </a:r>
          </a:p>
          <a:p>
            <a:pPr lvl="3"/>
            <a:r>
              <a:rPr lang="de-DE" altLang="de-DE" smtClean="0">
                <a:sym typeface="Helvetica Light" charset="0"/>
              </a:rPr>
              <a:t>Fourth level</a:t>
            </a:r>
          </a:p>
          <a:p>
            <a:pPr lvl="4"/>
            <a:r>
              <a:rPr lang="de-DE" altLang="de-DE" smtClean="0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381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762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1143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524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905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23622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8194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32766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37338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hs-kevelaer.schulon.org/wp-content/uploads/2011/04/kreisAH1-300x300.jpg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http://www.t-systems.de/news-media/ausgabe-01-2012/805074_1/blobBigBinary/erfahren-09_Contentbild_546x307-im.jpeg" TargetMode="External"/><Relationship Id="rId9" Type="http://schemas.openxmlformats.org/officeDocument/2006/relationships/image" Target="http://www.bs-horb.de/images/stories/kueche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339725"/>
            <a:ext cx="11593513" cy="2233613"/>
          </a:xfrm>
          <a:solidFill>
            <a:schemeClr val="tx1">
              <a:lumMod val="50000"/>
              <a:lumOff val="50000"/>
            </a:schemeClr>
          </a:solidFill>
        </p:spPr>
        <p:txBody>
          <a:bodyPr lIns="50800" tIns="50800" rIns="50800" bIns="50800" anchor="ctr"/>
          <a:lstStyle/>
          <a:p>
            <a:pPr defTabSz="457200" eaLnBrk="1">
              <a:defRPr/>
            </a:pPr>
            <a:r>
              <a:rPr lang="de-DE" altLang="de-DE" sz="5400" b="1" smtClean="0">
                <a:solidFill>
                  <a:srgbClr val="FFFFFF"/>
                </a:solidFill>
                <a:latin typeface="Calibri" pitchFamily="34" charset="0"/>
                <a:ea typeface="Chalkduster" charset="0"/>
                <a:cs typeface="Calibri" pitchFamily="34" charset="0"/>
                <a:sym typeface="Chalkduster" charset="0"/>
              </a:rPr>
              <a:t>HERZLICH WILLKOMMEN</a:t>
            </a:r>
            <a:br>
              <a:rPr lang="de-DE" altLang="de-DE" sz="5400" b="1" smtClean="0">
                <a:solidFill>
                  <a:srgbClr val="FFFFFF"/>
                </a:solidFill>
                <a:latin typeface="Calibri" pitchFamily="34" charset="0"/>
                <a:ea typeface="Chalkduster" charset="0"/>
                <a:cs typeface="Calibri" pitchFamily="34" charset="0"/>
                <a:sym typeface="Chalkduster" charset="0"/>
              </a:rPr>
            </a:br>
            <a:r>
              <a:rPr lang="de-DE" altLang="de-DE" sz="5400" b="1" smtClean="0">
                <a:solidFill>
                  <a:srgbClr val="FFFFFF"/>
                </a:solidFill>
                <a:latin typeface="Calibri" pitchFamily="34" charset="0"/>
                <a:ea typeface="Chalkduster" charset="0"/>
                <a:cs typeface="Calibri" pitchFamily="34" charset="0"/>
                <a:sym typeface="Chalkduster" charset="0"/>
              </a:rPr>
              <a:t>zum Elterninformationsabend der </a:t>
            </a:r>
            <a:br>
              <a:rPr lang="de-DE" altLang="de-DE" sz="5400" b="1" smtClean="0">
                <a:solidFill>
                  <a:srgbClr val="FFFFFF"/>
                </a:solidFill>
                <a:latin typeface="Calibri" pitchFamily="34" charset="0"/>
                <a:ea typeface="Chalkduster" charset="0"/>
                <a:cs typeface="Calibri" pitchFamily="34" charset="0"/>
                <a:sym typeface="Chalkduster" charset="0"/>
              </a:rPr>
            </a:br>
            <a:r>
              <a:rPr lang="de-DE" altLang="de-DE" sz="5400" b="1" smtClean="0">
                <a:solidFill>
                  <a:srgbClr val="FFFFFF"/>
                </a:solidFill>
                <a:latin typeface="Calibri" pitchFamily="34" charset="0"/>
                <a:ea typeface="Chalkduster" charset="0"/>
                <a:cs typeface="Calibri" pitchFamily="34" charset="0"/>
                <a:sym typeface="Chalkduster" charset="0"/>
              </a:rPr>
              <a:t>5. Klassen</a:t>
            </a:r>
            <a:endParaRPr lang="de-DE" altLang="de-DE" sz="5400" smtClean="0">
              <a:ea typeface="Chalkduster" charset="0"/>
              <a:cs typeface="Calibri" pitchFamily="34" charset="0"/>
            </a:endParaRPr>
          </a:p>
        </p:txBody>
      </p:sp>
      <p:sp>
        <p:nvSpPr>
          <p:cNvPr id="2" name="Textfeld 3"/>
          <p:cNvSpPr txBox="1">
            <a:spLocks noChangeArrowheads="1"/>
          </p:cNvSpPr>
          <p:nvPr/>
        </p:nvSpPr>
        <p:spPr bwMode="auto">
          <a:xfrm>
            <a:off x="309563" y="2644775"/>
            <a:ext cx="5472112" cy="6696075"/>
          </a:xfrm>
          <a:prstGeom prst="rect">
            <a:avLst/>
          </a:prstGeom>
          <a:solidFill>
            <a:srgbClr val="00B05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de-DE" altLang="de-DE" sz="4000" b="1" u="sng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/>
            <a:r>
              <a:rPr lang="de-DE" altLang="de-DE" sz="4000" b="1" u="sng" dirty="0">
                <a:solidFill>
                  <a:srgbClr val="FFFFFF"/>
                </a:solidFill>
                <a:latin typeface="Calibri" panose="020F0502020204030204" pitchFamily="34" charset="0"/>
              </a:rPr>
              <a:t>Thema: </a:t>
            </a:r>
          </a:p>
          <a:p>
            <a:pPr algn="ctr" eaLnBrk="1"/>
            <a:endParaRPr lang="de-DE" altLang="de-DE" sz="40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/>
            <a:r>
              <a:rPr lang="de-DE" altLang="de-DE" sz="4000" b="1" dirty="0">
                <a:solidFill>
                  <a:srgbClr val="FFFFFF"/>
                </a:solidFill>
                <a:latin typeface="Calibri" panose="020F0502020204030204" pitchFamily="34" charset="0"/>
              </a:rPr>
              <a:t>Wahlpflichtbereich ab Klasse </a:t>
            </a:r>
            <a:r>
              <a:rPr lang="de-DE" altLang="de-DE" sz="4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7</a:t>
            </a:r>
            <a:endParaRPr lang="de-DE" altLang="de-DE" sz="40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/>
            <a:endParaRPr lang="de-DE" altLang="de-DE" sz="40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/>
            <a:endParaRPr lang="de-DE" altLang="de-DE" sz="40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/>
            <a:endParaRPr lang="de-DE" altLang="de-DE" sz="40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6" name="Bild 1" descr="2012-03-22 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3522663"/>
            <a:ext cx="673735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69925" y="339725"/>
            <a:ext cx="11660188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ctr" defTabSz="457200">
              <a:defRPr sz="3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 defTabSz="457200">
              <a:defRPr sz="3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457200">
              <a:defRPr sz="3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457200">
              <a:defRPr sz="3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457200">
              <a:defRPr sz="3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defRPr/>
            </a:pPr>
            <a:r>
              <a:rPr lang="de-DE" altLang="de-DE" sz="7200" b="1" smtClean="0">
                <a:solidFill>
                  <a:srgbClr val="FFFFFF"/>
                </a:solidFill>
                <a:latin typeface="Calibri" pitchFamily="34" charset="0"/>
                <a:ea typeface="Chalkduster" charset="0"/>
                <a:cs typeface="Calibri" pitchFamily="34" charset="0"/>
                <a:sym typeface="Chalkduster" charset="0"/>
              </a:rPr>
              <a:t>Arbeitslehre</a:t>
            </a:r>
            <a:endParaRPr lang="de-DE" altLang="de-DE" sz="6000" smtClean="0">
              <a:ea typeface="Chalkduster" charset="0"/>
              <a:cs typeface="Calibri" pitchFamily="34" charset="0"/>
            </a:endParaRPr>
          </a:p>
        </p:txBody>
      </p:sp>
      <p:sp>
        <p:nvSpPr>
          <p:cNvPr id="12291" name="Rechteck 4"/>
          <p:cNvSpPr>
            <a:spLocks noChangeArrowheads="1"/>
          </p:cNvSpPr>
          <p:nvPr/>
        </p:nvSpPr>
        <p:spPr bwMode="auto">
          <a:xfrm>
            <a:off x="669925" y="3363913"/>
            <a:ext cx="1166495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de-DE" altLang="de-DE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Ziele des Faches:</a:t>
            </a:r>
            <a:endParaRPr lang="de-DE" altLang="de-DE" sz="2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Verantwortungsvolles Handeln in einer komplexer werdenden Welt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Bedürfnisgerechte Lebensgestaltung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Aktive gesellschaftliche Teilhabe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de-DE" altLang="de-DE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de-DE" altLang="de-DE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Grundlage:</a:t>
            </a:r>
            <a:r>
              <a:rPr lang="de-DE" altLang="de-DE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Umfassendes Verständnis von „</a:t>
            </a:r>
            <a:r>
              <a:rPr lang="de-DE" altLang="de-DE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Arbeit“</a:t>
            </a:r>
            <a:endParaRPr lang="de-DE" altLang="de-DE" sz="4000" b="1" i="1" dirty="0">
              <a:solidFill>
                <a:srgbClr val="2F5496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</a:pPr>
            <a:endParaRPr lang="de-DE" altLang="de-DE" sz="18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de-DE" altLang="de-DE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Projektorientierter Unterricht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Klasse </a:t>
            </a:r>
            <a:r>
              <a:rPr lang="de-DE" alt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Halbjähriger Wechsel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 Jahrgang 8: Durchgängig ein Schwerpunkt </a:t>
            </a:r>
          </a:p>
        </p:txBody>
      </p:sp>
      <p:grpSp>
        <p:nvGrpSpPr>
          <p:cNvPr id="12292" name="Gruppieren 19"/>
          <p:cNvGrpSpPr>
            <a:grpSpLocks/>
          </p:cNvGrpSpPr>
          <p:nvPr/>
        </p:nvGrpSpPr>
        <p:grpSpPr bwMode="auto">
          <a:xfrm>
            <a:off x="674688" y="2097088"/>
            <a:ext cx="11655425" cy="720725"/>
            <a:chOff x="814388" y="2097832"/>
            <a:chExt cx="11656409" cy="720080"/>
          </a:xfrm>
        </p:grpSpPr>
        <p:sp>
          <p:nvSpPr>
            <p:cNvPr id="6" name="Rechteck: abgerundete Ecken 5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814388" y="2097832"/>
              <a:ext cx="3240361" cy="72008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>
                <a:defRPr/>
              </a:pPr>
              <a:r>
                <a:rPr lang="de-DE" dirty="0">
                  <a:solidFill>
                    <a:srgbClr val="000000"/>
                  </a:solidFill>
                </a:rPr>
                <a:t>Technik</a:t>
              </a:r>
            </a:p>
          </p:txBody>
        </p:sp>
        <p:sp>
          <p:nvSpPr>
            <p:cNvPr id="18" name="Rechteck: abgerundete Ecken 17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5023205" y="2097832"/>
              <a:ext cx="3238773" cy="72008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>
                <a:defRPr/>
              </a:pPr>
              <a:r>
                <a:rPr lang="de-DE" dirty="0">
                  <a:solidFill>
                    <a:srgbClr val="000000"/>
                  </a:solidFill>
                </a:rPr>
                <a:t>Wirtschaft</a:t>
              </a:r>
            </a:p>
          </p:txBody>
        </p:sp>
        <p:sp>
          <p:nvSpPr>
            <p:cNvPr id="19" name="Rechteck: abgerundete Ecken 18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8875028" y="2097832"/>
              <a:ext cx="3595769" cy="72008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>
                <a:defRPr/>
              </a:pPr>
              <a:r>
                <a:rPr lang="de-DE" dirty="0">
                  <a:solidFill>
                    <a:srgbClr val="000000"/>
                  </a:solidFill>
                </a:rPr>
                <a:t>Hauswirtschaft</a:t>
              </a:r>
            </a:p>
          </p:txBody>
        </p:sp>
      </p:grpSp>
      <p:grpSp>
        <p:nvGrpSpPr>
          <p:cNvPr id="12293" name="Gruppieren 25"/>
          <p:cNvGrpSpPr>
            <a:grpSpLocks/>
          </p:cNvGrpSpPr>
          <p:nvPr/>
        </p:nvGrpSpPr>
        <p:grpSpPr bwMode="auto">
          <a:xfrm>
            <a:off x="3941763" y="1401763"/>
            <a:ext cx="5121275" cy="527050"/>
            <a:chOff x="3914196" y="1402483"/>
            <a:chExt cx="5121714" cy="526032"/>
          </a:xfrm>
        </p:grpSpPr>
        <p:cxnSp>
          <p:nvCxnSpPr>
            <p:cNvPr id="8" name="Gerade Verbindung mit Pfeil 7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 flipH="1">
              <a:off x="3914196" y="1402483"/>
              <a:ext cx="863674" cy="526032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" name="Gerade Verbindung mit Pfeil 22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>
              <a:off x="8416732" y="1402483"/>
              <a:ext cx="619178" cy="518109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" name="Gerade Verbindung mit Pfeil 24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>
              <a:off x="6597301" y="1402483"/>
              <a:ext cx="0" cy="48959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2" name="Rechteck: abgerundete Ecken 11">
            <a:extLst>
              <a:ext uri="{FF2B5EF4-FFF2-40B4-BE49-F238E27FC236}"/>
            </a:extLst>
          </p:cNvPr>
          <p:cNvSpPr/>
          <p:nvPr/>
        </p:nvSpPr>
        <p:spPr bwMode="auto">
          <a:xfrm>
            <a:off x="7870825" y="7835900"/>
            <a:ext cx="2052638" cy="6429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>
              <a:defRPr/>
            </a:pPr>
            <a:r>
              <a:rPr lang="de-DE" dirty="0">
                <a:solidFill>
                  <a:srgbClr val="000000"/>
                </a:solidFill>
              </a:rPr>
              <a:t>TC + </a:t>
            </a:r>
            <a:r>
              <a:rPr lang="de-DE" dirty="0" err="1">
                <a:solidFill>
                  <a:srgbClr val="000000"/>
                </a:solidFill>
              </a:rPr>
              <a:t>Wi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/>
            </a:extLst>
          </p:cNvPr>
          <p:cNvSpPr/>
          <p:nvPr/>
        </p:nvSpPr>
        <p:spPr bwMode="auto">
          <a:xfrm>
            <a:off x="10512425" y="7850188"/>
            <a:ext cx="2087563" cy="646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>
              <a:defRPr/>
            </a:pPr>
            <a:r>
              <a:rPr lang="de-DE" dirty="0">
                <a:solidFill>
                  <a:srgbClr val="000000"/>
                </a:solidFill>
              </a:rPr>
              <a:t>HW + </a:t>
            </a:r>
            <a:r>
              <a:rPr lang="de-DE" dirty="0" err="1">
                <a:solidFill>
                  <a:srgbClr val="000000"/>
                </a:solidFill>
              </a:rPr>
              <a:t>Wi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296" name="Textfeld 1"/>
          <p:cNvSpPr txBox="1">
            <a:spLocks noChangeArrowheads="1"/>
          </p:cNvSpPr>
          <p:nvPr/>
        </p:nvSpPr>
        <p:spPr bwMode="auto">
          <a:xfrm>
            <a:off x="10036175" y="7850188"/>
            <a:ext cx="1347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b="1"/>
              <a:t>/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Mensch und Technik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7" r="2348" b="13686"/>
          <a:stretch>
            <a:fillRect/>
          </a:stretch>
        </p:blipFill>
        <p:spPr bwMode="auto">
          <a:xfrm>
            <a:off x="0" y="8256588"/>
            <a:ext cx="292893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uppieren 1"/>
          <p:cNvGrpSpPr>
            <a:grpSpLocks/>
          </p:cNvGrpSpPr>
          <p:nvPr/>
        </p:nvGrpSpPr>
        <p:grpSpPr bwMode="auto">
          <a:xfrm>
            <a:off x="120650" y="2894013"/>
            <a:ext cx="12717463" cy="3786187"/>
            <a:chOff x="355507" y="1744474"/>
            <a:chExt cx="12281806" cy="3785117"/>
          </a:xfrm>
        </p:grpSpPr>
        <p:sp>
          <p:nvSpPr>
            <p:cNvPr id="13331" name="Textfeld 30"/>
            <p:cNvSpPr txBox="1">
              <a:spLocks noChangeArrowheads="1"/>
            </p:cNvSpPr>
            <p:nvPr/>
          </p:nvSpPr>
          <p:spPr bwMode="auto">
            <a:xfrm>
              <a:off x="355507" y="1744474"/>
              <a:ext cx="4217742" cy="378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69875" indent="-269875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1828800" indent="4572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286000" indent="4572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2743200" indent="4572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200400" indent="4572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</a:pP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Gegenstände </a:t>
              </a:r>
              <a:r>
                <a:rPr lang="de-DE" altLang="de-DE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fertigen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Arbeitsprozesse </a:t>
              </a:r>
              <a:r>
                <a:rPr lang="de-DE" altLang="de-DE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prüfen</a:t>
              </a: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und </a:t>
              </a:r>
              <a:r>
                <a:rPr lang="de-DE" altLang="de-DE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optimieren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Werkstoffe </a:t>
              </a:r>
              <a:r>
                <a:rPr lang="de-DE" altLang="de-DE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verarbeiten</a:t>
              </a: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(Holz, Metall, Kunststoff)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Computer und IT </a:t>
              </a:r>
              <a:r>
                <a:rPr lang="de-DE" altLang="de-DE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nutzen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Energie- und Umwelt-technik </a:t>
              </a:r>
              <a:r>
                <a:rPr lang="de-DE" altLang="de-DE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verstehen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Sicherheit &amp; Arbeits-schutz </a:t>
              </a:r>
              <a:r>
                <a:rPr lang="de-DE" altLang="de-DE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beachten</a:t>
              </a:r>
              <a:endParaRPr lang="de-DE" altLang="de-DE" sz="4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332" name="Textfeld 31"/>
            <p:cNvSpPr txBox="1">
              <a:spLocks noChangeArrowheads="1"/>
            </p:cNvSpPr>
            <p:nvPr/>
          </p:nvSpPr>
          <p:spPr bwMode="auto">
            <a:xfrm>
              <a:off x="4501944" y="1744474"/>
              <a:ext cx="4217742" cy="3046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69875" indent="-269875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1828800" indent="4572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286000" indent="4572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2743200" indent="4572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200400" indent="4572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</a:pP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Ökonomische Prozesse </a:t>
              </a:r>
              <a:r>
                <a:rPr lang="de-DE" altLang="de-DE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verstehen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Kompetentes </a:t>
              </a:r>
              <a:r>
                <a:rPr lang="de-DE" altLang="de-DE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Urteilen</a:t>
              </a: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und </a:t>
              </a:r>
              <a:r>
                <a:rPr lang="de-DE" altLang="de-DE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Handeln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de-DE" altLang="de-DE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Rechte</a:t>
              </a: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und </a:t>
              </a:r>
              <a:r>
                <a:rPr lang="de-DE" altLang="de-DE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Pflichten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Auskommen mit dem Einkommen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de-DE" altLang="de-DE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Nachhaltig</a:t>
              </a: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Wirtschaften</a:t>
              </a:r>
            </a:p>
          </p:txBody>
        </p:sp>
        <p:sp>
          <p:nvSpPr>
            <p:cNvPr id="13333" name="Textfeld 16"/>
            <p:cNvSpPr txBox="1">
              <a:spLocks noChangeArrowheads="1"/>
            </p:cNvSpPr>
            <p:nvPr/>
          </p:nvSpPr>
          <p:spPr bwMode="auto">
            <a:xfrm>
              <a:off x="8720333" y="1744474"/>
              <a:ext cx="3916980" cy="3415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69875" indent="-269875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1828800" indent="4572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286000" indent="4572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2743200" indent="4572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200400" indent="4572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</a:pP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Haushalte </a:t>
              </a:r>
              <a:r>
                <a:rPr lang="de-DE" altLang="de-DE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planen</a:t>
              </a: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und </a:t>
              </a:r>
              <a:r>
                <a:rPr lang="de-DE" altLang="de-DE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führen</a:t>
              </a:r>
              <a:endParaRPr lang="de-DE" altLang="de-DE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Gesunde Ernährung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Lebensmittelqualität </a:t>
              </a:r>
              <a:r>
                <a:rPr lang="de-DE" altLang="de-DE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prüfen</a:t>
              </a: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und </a:t>
              </a:r>
              <a:r>
                <a:rPr lang="de-DE" altLang="de-DE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bewerten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Konsumverhalten </a:t>
              </a:r>
              <a:r>
                <a:rPr lang="de-DE" altLang="de-DE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reflektieren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Verbraucherbildung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de-DE" altLang="de-DE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Kooperativ</a:t>
              </a:r>
              <a:r>
                <a:rPr lang="de-DE" altLang="de-DE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Arbeiten</a:t>
              </a:r>
              <a:endParaRPr lang="de-DE" altLang="de-D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3316" name="Picture 2" descr="Ernährungskreis der DGE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6310313"/>
            <a:ext cx="20764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69925" y="339725"/>
            <a:ext cx="11660188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ctr" defTabSz="457200">
              <a:defRPr sz="3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 defTabSz="457200">
              <a:defRPr sz="3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457200">
              <a:defRPr sz="3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457200">
              <a:defRPr sz="3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457200">
              <a:defRPr sz="3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defRPr/>
            </a:pPr>
            <a:r>
              <a:rPr lang="de-DE" altLang="de-DE" sz="7200" b="1" smtClean="0">
                <a:solidFill>
                  <a:srgbClr val="FFFFFF"/>
                </a:solidFill>
                <a:latin typeface="Calibri" pitchFamily="34" charset="0"/>
                <a:ea typeface="Chalkduster" charset="0"/>
                <a:cs typeface="Calibri" pitchFamily="34" charset="0"/>
                <a:sym typeface="Chalkduster" charset="0"/>
              </a:rPr>
              <a:t>Arbeitslehre</a:t>
            </a:r>
            <a:endParaRPr lang="de-DE" altLang="de-DE" sz="6000" smtClean="0">
              <a:ea typeface="Chalkduster" charset="0"/>
              <a:cs typeface="Calibri" pitchFamily="34" charset="0"/>
            </a:endParaRPr>
          </a:p>
        </p:txBody>
      </p:sp>
      <p:grpSp>
        <p:nvGrpSpPr>
          <p:cNvPr id="13318" name="Gruppieren 24"/>
          <p:cNvGrpSpPr>
            <a:grpSpLocks/>
          </p:cNvGrpSpPr>
          <p:nvPr/>
        </p:nvGrpSpPr>
        <p:grpSpPr bwMode="auto">
          <a:xfrm>
            <a:off x="674688" y="2097088"/>
            <a:ext cx="11655425" cy="720725"/>
            <a:chOff x="814388" y="2097832"/>
            <a:chExt cx="11656409" cy="720080"/>
          </a:xfrm>
        </p:grpSpPr>
        <p:sp>
          <p:nvSpPr>
            <p:cNvPr id="26" name="Rechteck: abgerundete Ecken 25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814388" y="2097832"/>
              <a:ext cx="3240361" cy="72008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>
                <a:defRPr/>
              </a:pPr>
              <a:r>
                <a:rPr lang="de-DE" dirty="0">
                  <a:solidFill>
                    <a:srgbClr val="000000"/>
                  </a:solidFill>
                </a:rPr>
                <a:t>Technik</a:t>
              </a:r>
            </a:p>
          </p:txBody>
        </p:sp>
        <p:sp>
          <p:nvSpPr>
            <p:cNvPr id="27" name="Rechteck: abgerundete Ecken 26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5023205" y="2097832"/>
              <a:ext cx="3238773" cy="72008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>
                <a:defRPr/>
              </a:pPr>
              <a:r>
                <a:rPr lang="de-DE" dirty="0">
                  <a:solidFill>
                    <a:srgbClr val="000000"/>
                  </a:solidFill>
                </a:rPr>
                <a:t>Wirtschaft</a:t>
              </a:r>
            </a:p>
          </p:txBody>
        </p:sp>
        <p:sp>
          <p:nvSpPr>
            <p:cNvPr id="28" name="Rechteck: abgerundete Ecken 27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9230435" y="2097832"/>
              <a:ext cx="3240362" cy="72008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>
                <a:defRPr/>
              </a:pPr>
              <a:r>
                <a:rPr lang="de-DE" dirty="0">
                  <a:solidFill>
                    <a:srgbClr val="000000"/>
                  </a:solidFill>
                </a:rPr>
                <a:t>Hauswirtschaft</a:t>
              </a:r>
            </a:p>
          </p:txBody>
        </p:sp>
      </p:grpSp>
      <p:grpSp>
        <p:nvGrpSpPr>
          <p:cNvPr id="13319" name="Gruppieren 28"/>
          <p:cNvGrpSpPr>
            <a:grpSpLocks/>
          </p:cNvGrpSpPr>
          <p:nvPr/>
        </p:nvGrpSpPr>
        <p:grpSpPr bwMode="auto">
          <a:xfrm>
            <a:off x="3941763" y="1401763"/>
            <a:ext cx="5121275" cy="527050"/>
            <a:chOff x="3914196" y="1402483"/>
            <a:chExt cx="5121714" cy="526032"/>
          </a:xfrm>
        </p:grpSpPr>
        <p:cxnSp>
          <p:nvCxnSpPr>
            <p:cNvPr id="30" name="Gerade Verbindung mit Pfeil 29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 flipH="1">
              <a:off x="3914196" y="1402483"/>
              <a:ext cx="863674" cy="526032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Gerade Verbindung mit Pfeil 30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>
              <a:off x="8416732" y="1402483"/>
              <a:ext cx="619178" cy="518109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" name="Gerade Verbindung mit Pfeil 31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>
              <a:off x="6597301" y="1402483"/>
              <a:ext cx="0" cy="48959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13320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6507163"/>
            <a:ext cx="356870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" descr="kueche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4" b="19676"/>
          <a:stretch>
            <a:fillRect/>
          </a:stretch>
        </p:blipFill>
        <p:spPr bwMode="auto">
          <a:xfrm>
            <a:off x="8588375" y="8169275"/>
            <a:ext cx="246697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Grafik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8" b="17970"/>
          <a:stretch>
            <a:fillRect/>
          </a:stretch>
        </p:blipFill>
        <p:spPr bwMode="auto">
          <a:xfrm>
            <a:off x="1785938" y="6737350"/>
            <a:ext cx="26289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Grafik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169275"/>
            <a:ext cx="121285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Grafik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8286750"/>
            <a:ext cx="1358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339725"/>
            <a:ext cx="11304588" cy="1081088"/>
          </a:xfrm>
          <a:solidFill>
            <a:schemeClr val="tx1">
              <a:lumMod val="50000"/>
              <a:lumOff val="50000"/>
            </a:schemeClr>
          </a:solidFill>
        </p:spPr>
        <p:txBody>
          <a:bodyPr lIns="50800" tIns="50800" rIns="50800" bIns="50800" anchor="ctr"/>
          <a:lstStyle/>
          <a:p>
            <a:pPr defTabSz="457200" eaLnBrk="1">
              <a:defRPr/>
            </a:pPr>
            <a:r>
              <a:rPr lang="de-DE" altLang="de-DE" sz="7200" b="1" smtClean="0">
                <a:solidFill>
                  <a:srgbClr val="FFFFFF"/>
                </a:solidFill>
                <a:latin typeface="Calibri" pitchFamily="34" charset="0"/>
                <a:ea typeface="Chalkduster" charset="0"/>
                <a:cs typeface="Calibri" pitchFamily="34" charset="0"/>
                <a:sym typeface="Chalkduster" charset="0"/>
              </a:rPr>
              <a:t>Darstellen und Gestalten </a:t>
            </a:r>
            <a:endParaRPr lang="de-DE" altLang="de-DE" sz="6000" smtClean="0">
              <a:ea typeface="Chalkduster" charset="0"/>
              <a:cs typeface="Calibri" pitchFamily="34" charset="0"/>
            </a:endParaRPr>
          </a:p>
        </p:txBody>
      </p:sp>
      <p:sp>
        <p:nvSpPr>
          <p:cNvPr id="14339" name="Rechteck 1"/>
          <p:cNvSpPr>
            <a:spLocks noChangeArrowheads="1"/>
          </p:cNvSpPr>
          <p:nvPr/>
        </p:nvSpPr>
        <p:spPr bwMode="auto">
          <a:xfrm>
            <a:off x="669925" y="1636713"/>
            <a:ext cx="11520488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3200">
                <a:latin typeface="Calibri" panose="020F0502020204030204" pitchFamily="34" charset="0"/>
              </a:rPr>
              <a:t>Im Fach Darstellen und Gestalten (DuG) geht es im Wesentlichen um </a:t>
            </a:r>
            <a:r>
              <a:rPr lang="de-DE" altLang="de-DE" sz="3200" b="1">
                <a:latin typeface="Calibri" panose="020F0502020204030204" pitchFamily="34" charset="0"/>
              </a:rPr>
              <a:t>Körpersprache</a:t>
            </a:r>
            <a:r>
              <a:rPr lang="de-DE" altLang="de-DE" sz="3200">
                <a:latin typeface="Calibri" panose="020F0502020204030204" pitchFamily="34" charset="0"/>
              </a:rPr>
              <a:t>, </a:t>
            </a:r>
            <a:r>
              <a:rPr lang="de-DE" altLang="de-DE" sz="3200" b="1">
                <a:latin typeface="Calibri" panose="020F0502020204030204" pitchFamily="34" charset="0"/>
              </a:rPr>
              <a:t>Bildsprache</a:t>
            </a:r>
            <a:r>
              <a:rPr lang="de-DE" altLang="de-DE" sz="3200">
                <a:latin typeface="Calibri" panose="020F0502020204030204" pitchFamily="34" charset="0"/>
              </a:rPr>
              <a:t>, </a:t>
            </a:r>
            <a:r>
              <a:rPr lang="de-DE" altLang="de-DE" sz="3200" b="1">
                <a:latin typeface="Calibri" panose="020F0502020204030204" pitchFamily="34" charset="0"/>
              </a:rPr>
              <a:t>Wortsprache</a:t>
            </a:r>
            <a:r>
              <a:rPr lang="de-DE" altLang="de-DE" sz="3200">
                <a:latin typeface="Calibri" panose="020F0502020204030204" pitchFamily="34" charset="0"/>
              </a:rPr>
              <a:t>, und </a:t>
            </a:r>
            <a:r>
              <a:rPr lang="de-DE" altLang="de-DE" sz="3200" b="1">
                <a:latin typeface="Calibri" panose="020F0502020204030204" pitchFamily="34" charset="0"/>
              </a:rPr>
              <a:t>Musiksprache</a:t>
            </a:r>
            <a:r>
              <a:rPr lang="de-DE" altLang="de-DE" sz="3200">
                <a:latin typeface="Calibri" panose="020F0502020204030204" pitchFamily="34" charset="0"/>
              </a:rPr>
              <a:t>.</a:t>
            </a:r>
          </a:p>
          <a:p>
            <a:endParaRPr lang="de-DE" altLang="de-DE" sz="1800">
              <a:latin typeface="Calibri" panose="020F0502020204030204" pitchFamily="34" charset="0"/>
            </a:endParaRPr>
          </a:p>
          <a:p>
            <a:r>
              <a:rPr lang="de-DE" altLang="de-DE" sz="3200">
                <a:latin typeface="Calibri" panose="020F0502020204030204" pitchFamily="34" charset="0"/>
              </a:rPr>
              <a:t>Aus dem Fach ..</a:t>
            </a:r>
          </a:p>
          <a:p>
            <a:r>
              <a:rPr lang="de-DE" altLang="de-DE" sz="3200" b="1" u="sng">
                <a:latin typeface="Calibri" panose="020F0502020204030204" pitchFamily="34" charset="0"/>
              </a:rPr>
              <a:t>Deutsch</a:t>
            </a:r>
            <a:r>
              <a:rPr lang="de-DE" altLang="de-DE" sz="3200">
                <a:latin typeface="Calibri" panose="020F0502020204030204" pitchFamily="34" charset="0"/>
              </a:rPr>
              <a:t>: Texte und Dramaturgie</a:t>
            </a:r>
          </a:p>
          <a:p>
            <a:r>
              <a:rPr lang="de-DE" altLang="de-DE" sz="3200" b="1" u="sng">
                <a:latin typeface="Calibri" panose="020F0502020204030204" pitchFamily="34" charset="0"/>
              </a:rPr>
              <a:t>Musik</a:t>
            </a:r>
            <a:r>
              <a:rPr lang="de-DE" altLang="de-DE" sz="3200">
                <a:latin typeface="Calibri" panose="020F0502020204030204" pitchFamily="34" charset="0"/>
              </a:rPr>
              <a:t>: Gesang, Melodie und Rhythmus </a:t>
            </a:r>
          </a:p>
          <a:p>
            <a:r>
              <a:rPr lang="de-DE" altLang="de-DE" sz="3200" b="1" u="sng">
                <a:latin typeface="Calibri" panose="020F0502020204030204" pitchFamily="34" charset="0"/>
              </a:rPr>
              <a:t>Sport</a:t>
            </a:r>
            <a:r>
              <a:rPr lang="de-DE" altLang="de-DE" sz="3200">
                <a:latin typeface="Calibri" panose="020F0502020204030204" pitchFamily="34" charset="0"/>
              </a:rPr>
              <a:t>: Tanz, Körperbeherrschung und Choreografie </a:t>
            </a:r>
          </a:p>
          <a:p>
            <a:r>
              <a:rPr lang="de-DE" altLang="de-DE" sz="3200" b="1" u="sng">
                <a:latin typeface="Calibri" panose="020F0502020204030204" pitchFamily="34" charset="0"/>
              </a:rPr>
              <a:t>Kunst</a:t>
            </a:r>
            <a:r>
              <a:rPr lang="de-DE" altLang="de-DE" sz="3200">
                <a:latin typeface="Calibri" panose="020F0502020204030204" pitchFamily="34" charset="0"/>
              </a:rPr>
              <a:t>: Ästhetik, Farben, Formen, Licht und Bühnenbild </a:t>
            </a:r>
          </a:p>
          <a:p>
            <a:r>
              <a:rPr lang="de-DE" altLang="de-DE" sz="3200" b="1" u="sng">
                <a:latin typeface="Calibri" panose="020F0502020204030204" pitchFamily="34" charset="0"/>
              </a:rPr>
              <a:t>Technik</a:t>
            </a:r>
            <a:r>
              <a:rPr lang="de-DE" altLang="de-DE" sz="3200">
                <a:latin typeface="Calibri" panose="020F0502020204030204" pitchFamily="34" charset="0"/>
              </a:rPr>
              <a:t>: Kulisse, Ton- und Lichttechnik</a:t>
            </a:r>
          </a:p>
        </p:txBody>
      </p:sp>
      <p:pic>
        <p:nvPicPr>
          <p:cNvPr id="14340" name="Picture 6" descr="http://www.duden.de/_media_/full/B/Buehne-201020071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148388"/>
            <a:ext cx="4262437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www.astrophoenix.de/wp-content/uploads/mas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25" y="7573963"/>
            <a:ext cx="13350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feld 4"/>
          <p:cNvSpPr txBox="1">
            <a:spLocks noChangeArrowheads="1"/>
          </p:cNvSpPr>
          <p:nvPr/>
        </p:nvSpPr>
        <p:spPr bwMode="auto">
          <a:xfrm>
            <a:off x="669925" y="6262688"/>
            <a:ext cx="74279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2800">
                <a:latin typeface="Calibri" panose="020F0502020204030204" pitchFamily="34" charset="0"/>
              </a:rPr>
              <a:t>Darstellen und Gestalten fördert das </a:t>
            </a:r>
            <a:r>
              <a:rPr lang="de-DE" altLang="de-DE" sz="2800" b="1">
                <a:latin typeface="Calibri" panose="020F0502020204030204" pitchFamily="34" charset="0"/>
              </a:rPr>
              <a:t>Selbstbewusstsein</a:t>
            </a:r>
            <a:r>
              <a:rPr lang="de-DE" altLang="de-DE" sz="2800">
                <a:latin typeface="Calibri" panose="020F0502020204030204" pitchFamily="34" charset="0"/>
              </a:rPr>
              <a:t> und die </a:t>
            </a:r>
            <a:r>
              <a:rPr lang="de-DE" altLang="de-DE" sz="2800" b="1">
                <a:latin typeface="Calibri" panose="020F0502020204030204" pitchFamily="34" charset="0"/>
              </a:rPr>
              <a:t>Persönlichkeit</a:t>
            </a:r>
            <a:r>
              <a:rPr lang="de-DE" altLang="de-DE" sz="2800">
                <a:latin typeface="Calibri" panose="020F0502020204030204" pitchFamily="34" charset="0"/>
              </a:rPr>
              <a:t>. Voraussetzungen sind </a:t>
            </a:r>
            <a:r>
              <a:rPr lang="de-DE" altLang="de-DE" sz="2800" b="1">
                <a:latin typeface="Calibri" panose="020F0502020204030204" pitchFamily="34" charset="0"/>
              </a:rPr>
              <a:t>Ausdauer</a:t>
            </a:r>
            <a:r>
              <a:rPr lang="de-DE" altLang="de-DE" sz="2800">
                <a:latin typeface="Calibri" panose="020F0502020204030204" pitchFamily="34" charset="0"/>
              </a:rPr>
              <a:t>, </a:t>
            </a:r>
            <a:r>
              <a:rPr lang="de-DE" altLang="de-DE" sz="2800" b="1">
                <a:latin typeface="Calibri" panose="020F0502020204030204" pitchFamily="34" charset="0"/>
              </a:rPr>
              <a:t>Disziplin</a:t>
            </a:r>
            <a:r>
              <a:rPr lang="de-DE" altLang="de-DE" sz="2800">
                <a:latin typeface="Calibri" panose="020F0502020204030204" pitchFamily="34" charset="0"/>
              </a:rPr>
              <a:t> und </a:t>
            </a:r>
            <a:r>
              <a:rPr lang="de-DE" altLang="de-DE" sz="2800" b="1">
                <a:latin typeface="Calibri" panose="020F0502020204030204" pitchFamily="34" charset="0"/>
              </a:rPr>
              <a:t>Kritikfähigkeit</a:t>
            </a:r>
            <a:r>
              <a:rPr lang="de-DE" altLang="de-DE" sz="2800">
                <a:latin typeface="Calibri" panose="020F0502020204030204" pitchFamily="34" charset="0"/>
              </a:rPr>
              <a:t>. </a:t>
            </a:r>
          </a:p>
          <a:p>
            <a:r>
              <a:rPr lang="de-DE" altLang="de-DE" sz="2800">
                <a:latin typeface="Calibri" panose="020F0502020204030204" pitchFamily="34" charset="0"/>
              </a:rPr>
              <a:t>Ziel eines jeden Projekts ist ein </a:t>
            </a:r>
            <a:r>
              <a:rPr lang="de-DE" altLang="de-DE" sz="2800" b="1">
                <a:latin typeface="Calibri" panose="020F0502020204030204" pitchFamily="34" charset="0"/>
              </a:rPr>
              <a:t>Produkt</a:t>
            </a:r>
            <a:r>
              <a:rPr lang="de-DE" altLang="de-DE" sz="2800">
                <a:latin typeface="Calibri" panose="020F0502020204030204" pitchFamily="34" charset="0"/>
              </a:rPr>
              <a:t> in Form einer Ausstellung, eines Musicals, eines Theaterstückes oder einer sonstigen Vorführung.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339725"/>
            <a:ext cx="11304588" cy="1081088"/>
          </a:xfrm>
          <a:solidFill>
            <a:schemeClr val="tx1">
              <a:lumMod val="50000"/>
              <a:lumOff val="50000"/>
            </a:schemeClr>
          </a:solidFill>
        </p:spPr>
        <p:txBody>
          <a:bodyPr lIns="50800" tIns="50800" rIns="50800" bIns="50800" anchor="ctr"/>
          <a:lstStyle/>
          <a:p>
            <a:pPr defTabSz="457200" eaLnBrk="1">
              <a:defRPr/>
            </a:pPr>
            <a:r>
              <a:rPr lang="de-DE" altLang="de-DE" sz="7200" b="1" smtClean="0">
                <a:solidFill>
                  <a:srgbClr val="FFFFFF"/>
                </a:solidFill>
                <a:latin typeface="Calibri" pitchFamily="34" charset="0"/>
                <a:ea typeface="Chalkduster" charset="0"/>
                <a:cs typeface="Calibri" pitchFamily="34" charset="0"/>
                <a:sym typeface="Chalkduster" charset="0"/>
              </a:rPr>
              <a:t>Spanisch</a:t>
            </a:r>
            <a:endParaRPr lang="de-DE" altLang="de-DE" sz="6000" smtClean="0">
              <a:ea typeface="Chalkduster" charset="0"/>
              <a:cs typeface="Calibri" pitchFamily="34" charset="0"/>
            </a:endParaRPr>
          </a:p>
        </p:txBody>
      </p:sp>
      <p:sp>
        <p:nvSpPr>
          <p:cNvPr id="15363" name="Rechteck 1"/>
          <p:cNvSpPr>
            <a:spLocks noChangeArrowheads="1"/>
          </p:cNvSpPr>
          <p:nvPr/>
        </p:nvSpPr>
        <p:spPr bwMode="auto">
          <a:xfrm>
            <a:off x="238125" y="4445000"/>
            <a:ext cx="1231265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de-DE" altLang="de-DE" sz="3200" b="1"/>
              <a:t>¡</a:t>
            </a:r>
            <a:r>
              <a:rPr lang="de-DE" altLang="de-DE" sz="3200" b="1">
                <a:latin typeface="Calibri" panose="020F0502020204030204" pitchFamily="34" charset="0"/>
              </a:rPr>
              <a:t>Bienvenidos! – Willkommen!</a:t>
            </a:r>
            <a:endParaRPr lang="de-DE" altLang="de-DE" sz="320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altLang="de-DE" sz="2800">
                <a:latin typeface="Calibri" panose="020F0502020204030204" pitchFamily="34" charset="0"/>
              </a:rPr>
              <a:t> wer Spaß hat an Kommunikation und Austausch,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altLang="de-DE" sz="2800">
                <a:latin typeface="Calibri" panose="020F0502020204030204" pitchFamily="34" charset="0"/>
              </a:rPr>
              <a:t> wer Interesse hat, neue Kulturen kennen zu lernen,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altLang="de-DE" sz="2800">
                <a:latin typeface="Calibri" panose="020F0502020204030204" pitchFamily="34" charset="0"/>
              </a:rPr>
              <a:t> wer gerne liest und offen ist für Neues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altLang="de-DE" sz="2800">
                <a:latin typeface="Calibri" panose="020F0502020204030204" pitchFamily="34" charset="0"/>
              </a:rPr>
              <a:t> wer das Abitur anstrebt</a:t>
            </a:r>
            <a:endParaRPr lang="de-DE" altLang="de-DE" sz="3200">
              <a:latin typeface="Calibri" panose="020F0502020204030204" pitchFamily="34" charset="0"/>
            </a:endParaRPr>
          </a:p>
        </p:txBody>
      </p:sp>
      <p:sp>
        <p:nvSpPr>
          <p:cNvPr id="15364" name="Rechteck 1"/>
          <p:cNvSpPr>
            <a:spLocks noChangeArrowheads="1"/>
          </p:cNvSpPr>
          <p:nvPr/>
        </p:nvSpPr>
        <p:spPr bwMode="auto">
          <a:xfrm>
            <a:off x="238125" y="1563688"/>
            <a:ext cx="957738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de-DE" altLang="de-DE" sz="3200" b="1"/>
              <a:t>¿</a:t>
            </a:r>
            <a:r>
              <a:rPr lang="de-DE" altLang="de-DE" sz="3200" b="1">
                <a:latin typeface="Calibri" panose="020F0502020204030204" pitchFamily="34" charset="0"/>
              </a:rPr>
              <a:t>Por qué español? – Warum Spanisch?</a:t>
            </a:r>
            <a:endParaRPr lang="de-DE" altLang="de-DE" sz="320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altLang="de-DE" sz="2800">
                <a:latin typeface="Calibri" panose="020F0502020204030204" pitchFamily="34" charset="0"/>
              </a:rPr>
              <a:t> Weltsprache (ca. 500 Millionen Sprecher)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altLang="de-DE" sz="2800">
                <a:latin typeface="Calibri" panose="020F0502020204030204" pitchFamily="34" charset="0"/>
              </a:rPr>
              <a:t> von großer Bedeutung: Welthandel, Politik, Amts- </a:t>
            </a:r>
          </a:p>
          <a:p>
            <a:r>
              <a:rPr lang="de-DE" altLang="de-DE" sz="2800">
                <a:latin typeface="Calibri" panose="020F0502020204030204" pitchFamily="34" charset="0"/>
              </a:rPr>
              <a:t>    sprache in  über 20 Ländern, in zahlreichen internatio-</a:t>
            </a:r>
          </a:p>
          <a:p>
            <a:r>
              <a:rPr lang="de-DE" altLang="de-DE" sz="2800">
                <a:latin typeface="Calibri" panose="020F0502020204030204" pitchFamily="34" charset="0"/>
              </a:rPr>
              <a:t>    nalen Organisationen, Entwicklungshilfe und in Kultur,    </a:t>
            </a:r>
          </a:p>
          <a:p>
            <a:r>
              <a:rPr lang="de-DE" altLang="de-DE" sz="2800">
                <a:latin typeface="Calibri" panose="020F0502020204030204" pitchFamily="34" charset="0"/>
              </a:rPr>
              <a:t>    Sport, Tourismus</a:t>
            </a:r>
          </a:p>
        </p:txBody>
      </p:sp>
      <p:pic>
        <p:nvPicPr>
          <p:cNvPr id="15365" name="Picture 8" descr="http://gas2.org/wp-content/uploads/2014/09/Fernando-Alon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6964363"/>
            <a:ext cx="18002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ttp://playyoursport.com/blog/wp-content/uploads/2016/01/pep-guardio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913" y="5740400"/>
            <a:ext cx="16383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http://i.telegraph.co.uk/multimedia/archive/02692/penelope-cruz-summ_2692703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5740400"/>
            <a:ext cx="17287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hteck 1"/>
          <p:cNvSpPr>
            <a:spLocks noChangeArrowheads="1"/>
          </p:cNvSpPr>
          <p:nvPr/>
        </p:nvSpPr>
        <p:spPr bwMode="auto">
          <a:xfrm>
            <a:off x="309563" y="6964363"/>
            <a:ext cx="96488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de-DE" altLang="de-DE" sz="3200" b="1">
                <a:latin typeface="Calibri" panose="020F0502020204030204" pitchFamily="34" charset="0"/>
              </a:rPr>
              <a:t>Contenidos – Unterrichtsinhalte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altLang="de-DE" sz="2800">
                <a:latin typeface="Calibri" panose="020F0502020204030204" pitchFamily="34" charset="0"/>
              </a:rPr>
              <a:t> Alltagskommunikation : Familie, Freunde, Schule, Freizeit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altLang="de-DE" sz="2800">
                <a:latin typeface="Calibri" panose="020F0502020204030204" pitchFamily="34" charset="0"/>
              </a:rPr>
              <a:t> Landeskunde / Geographie  Spaniens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altLang="de-DE" sz="2800">
                <a:latin typeface="Calibri" panose="020F0502020204030204" pitchFamily="34" charset="0"/>
              </a:rPr>
              <a:t> lateinamerikanische und spanische Künstler/innen,</a:t>
            </a:r>
          </a:p>
          <a:p>
            <a:r>
              <a:rPr lang="de-DE" altLang="de-DE" sz="2800">
                <a:latin typeface="Calibri" panose="020F0502020204030204" pitchFamily="34" charset="0"/>
              </a:rPr>
              <a:t>     Sportler/innen kennenlernen und vorstellen</a:t>
            </a:r>
          </a:p>
        </p:txBody>
      </p:sp>
      <p:pic>
        <p:nvPicPr>
          <p:cNvPr id="15369" name="Picture 12" descr="C:\Users\Mirofora\Documents\Spansich_neu_Weltkarte_Lndernam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1781175"/>
            <a:ext cx="374332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4" descr="Bildergebnis für shakira cd 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350" y="6964363"/>
            <a:ext cx="15843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6" descr="Bildergebnis für logo america lati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196850"/>
            <a:ext cx="27368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8" descr="Bildergebnis für logo espan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9725"/>
            <a:ext cx="12969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hteck 1"/>
          <p:cNvSpPr>
            <a:spLocks noChangeArrowheads="1"/>
          </p:cNvSpPr>
          <p:nvPr/>
        </p:nvSpPr>
        <p:spPr bwMode="auto">
          <a:xfrm>
            <a:off x="273050" y="4167188"/>
            <a:ext cx="1256347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de-DE" altLang="de-DE" sz="3200" b="1">
                <a:latin typeface="Calibri" panose="020F0502020204030204" pitchFamily="34" charset="0"/>
              </a:rPr>
              <a:t>Was erwartet die SuS?</a:t>
            </a:r>
            <a:endParaRPr lang="de-DE" altLang="de-DE" sz="320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altLang="de-DE" sz="2800">
                <a:latin typeface="Calibri" panose="020F0502020204030204" pitchFamily="34" charset="0"/>
              </a:rPr>
              <a:t> Eintauchen in frankophone Kulturen: interkulturelles Lernen</a:t>
            </a:r>
          </a:p>
          <a:p>
            <a:r>
              <a:rPr lang="de-DE" altLang="de-DE" sz="2800">
                <a:latin typeface="Calibri" panose="020F0502020204030204" pitchFamily="34" charset="0"/>
                <a:sym typeface="Wingdings" panose="05000000000000000000" pitchFamily="2" charset="2"/>
              </a:rPr>
              <a:t>      </a:t>
            </a:r>
            <a:r>
              <a:rPr lang="de-DE" altLang="de-DE" sz="2800">
                <a:latin typeface="Calibri" panose="020F0502020204030204" pitchFamily="34" charset="0"/>
              </a:rPr>
              <a:t>Musik, Film, Literatur, Sport, Essen &amp; Trinken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altLang="de-DE" sz="2800">
                <a:latin typeface="Calibri" panose="020F0502020204030204" pitchFamily="34" charset="0"/>
              </a:rPr>
              <a:t> spielerischer, kindgerechter Zugang zu einer weiteren Fremdsprache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altLang="de-DE" sz="2800">
                <a:latin typeface="Calibri" panose="020F0502020204030204" pitchFamily="34" charset="0"/>
              </a:rPr>
              <a:t> Rollenspiele (zur Vorbereitung authentischer Kommunikation)</a:t>
            </a:r>
          </a:p>
          <a:p>
            <a:pPr>
              <a:buFont typeface="Wingdings" panose="05000000000000000000" pitchFamily="2" charset="2"/>
              <a:buChar char="v"/>
            </a:pPr>
            <a:endParaRPr lang="de-DE" altLang="de-DE" sz="2800">
              <a:latin typeface="Calibri" panose="020F0502020204030204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339725"/>
            <a:ext cx="11304588" cy="1081088"/>
          </a:xfrm>
          <a:solidFill>
            <a:schemeClr val="tx1">
              <a:lumMod val="50000"/>
              <a:lumOff val="50000"/>
            </a:schemeClr>
          </a:solidFill>
        </p:spPr>
        <p:txBody>
          <a:bodyPr lIns="50800" tIns="50800" rIns="50800" bIns="50800" anchor="ctr"/>
          <a:lstStyle/>
          <a:p>
            <a:pPr defTabSz="457200" eaLnBrk="1">
              <a:defRPr/>
            </a:pPr>
            <a:r>
              <a:rPr lang="de-DE" altLang="de-DE" sz="7200" b="1" smtClean="0">
                <a:solidFill>
                  <a:srgbClr val="FFFFFF"/>
                </a:solidFill>
                <a:latin typeface="Calibri" pitchFamily="34" charset="0"/>
                <a:ea typeface="Chalkduster" charset="0"/>
                <a:cs typeface="Calibri" pitchFamily="34" charset="0"/>
                <a:sym typeface="Chalkduster" charset="0"/>
              </a:rPr>
              <a:t>Französisch</a:t>
            </a:r>
            <a:endParaRPr lang="de-DE" altLang="de-DE" sz="6000" smtClean="0">
              <a:ea typeface="Chalkduster" charset="0"/>
              <a:cs typeface="Calibri" pitchFamily="34" charset="0"/>
            </a:endParaRPr>
          </a:p>
        </p:txBody>
      </p:sp>
      <p:sp>
        <p:nvSpPr>
          <p:cNvPr id="16388" name="Rechteck 1"/>
          <p:cNvSpPr>
            <a:spLocks noChangeArrowheads="1"/>
          </p:cNvSpPr>
          <p:nvPr/>
        </p:nvSpPr>
        <p:spPr bwMode="auto">
          <a:xfrm>
            <a:off x="238125" y="1563688"/>
            <a:ext cx="957738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de-DE" altLang="de-DE" sz="3200" b="1">
                <a:latin typeface="Calibri" panose="020F0502020204030204" pitchFamily="34" charset="0"/>
              </a:rPr>
              <a:t>Warum Französisch?</a:t>
            </a:r>
            <a:endParaRPr lang="de-DE" altLang="de-DE" sz="320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altLang="de-DE" sz="2800">
                <a:latin typeface="Calibri" panose="020F0502020204030204" pitchFamily="34" charset="0"/>
              </a:rPr>
              <a:t> viele unserer europäischen Nachbarn sprechen französisch:</a:t>
            </a:r>
          </a:p>
          <a:p>
            <a:r>
              <a:rPr lang="de-DE" altLang="de-DE" sz="2800">
                <a:latin typeface="Calibri" panose="020F0502020204030204" pitchFamily="34" charset="0"/>
              </a:rPr>
              <a:t>     Frankreich, Belgien, Luxemburg, Schweiz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altLang="de-DE" sz="2800">
                <a:latin typeface="Calibri" panose="020F0502020204030204" pitchFamily="34" charset="0"/>
              </a:rPr>
              <a:t> Weltsprache (mehr als 270 Millionen Sprecher)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altLang="de-DE" sz="2800">
                <a:latin typeface="Calibri" panose="020F0502020204030204" pitchFamily="34" charset="0"/>
              </a:rPr>
              <a:t> Frankreich ist Deutschlands wichtigster Handelspartner</a:t>
            </a:r>
          </a:p>
          <a:p>
            <a:pPr>
              <a:buFont typeface="Wingdings" panose="05000000000000000000" pitchFamily="2" charset="2"/>
              <a:buChar char="v"/>
            </a:pPr>
            <a:endParaRPr lang="de-DE" altLang="de-DE" sz="2800">
              <a:latin typeface="Calibri" panose="020F0502020204030204" pitchFamily="34" charset="0"/>
            </a:endParaRPr>
          </a:p>
        </p:txBody>
      </p:sp>
      <p:sp>
        <p:nvSpPr>
          <p:cNvPr id="16389" name="Rechteck 1"/>
          <p:cNvSpPr>
            <a:spLocks noChangeArrowheads="1"/>
          </p:cNvSpPr>
          <p:nvPr/>
        </p:nvSpPr>
        <p:spPr bwMode="auto">
          <a:xfrm>
            <a:off x="309563" y="6964363"/>
            <a:ext cx="964882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de-DE" altLang="de-DE" sz="3200" b="1">
                <a:latin typeface="Calibri" panose="020F0502020204030204" pitchFamily="34" charset="0"/>
              </a:rPr>
              <a:t>Was sollten die SuS mitbringen?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altLang="de-DE" sz="2800">
                <a:latin typeface="Calibri" panose="020F0502020204030204" pitchFamily="34" charset="0"/>
              </a:rPr>
              <a:t> Spaß am Erlernen von Fremdsprachen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altLang="de-DE" sz="2800">
                <a:latin typeface="Calibri" panose="020F0502020204030204" pitchFamily="34" charset="0"/>
              </a:rPr>
              <a:t> Offenheit gegenüber anderen Kulturen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altLang="de-DE" sz="2800">
                <a:latin typeface="Calibri" panose="020F0502020204030204" pitchFamily="34" charset="0"/>
              </a:rPr>
              <a:t> Bereitschaft auch zu Hause Zeit zu investieren </a:t>
            </a:r>
          </a:p>
        </p:txBody>
      </p:sp>
      <p:pic>
        <p:nvPicPr>
          <p:cNvPr id="16390" name="Picture 13" descr="E:\Fotos Präsi WP\4b44bc1591f2a2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350" y="5518150"/>
            <a:ext cx="11128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4" descr="E:\Fotos Präsi WP\227x227b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3" y="1585913"/>
            <a:ext cx="1971675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5" descr="E:\Fotos Präsi WP\Coloring-Pages-Eiffel-Tower-Par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344488"/>
            <a:ext cx="8763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6" descr="E:\Fotos Präsi W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63" y="6592888"/>
            <a:ext cx="3309937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339725"/>
            <a:ext cx="11304588" cy="1081088"/>
          </a:xfrm>
          <a:solidFill>
            <a:schemeClr val="tx1">
              <a:lumMod val="50000"/>
              <a:lumOff val="50000"/>
            </a:schemeClr>
          </a:solidFill>
        </p:spPr>
        <p:txBody>
          <a:bodyPr lIns="50800" tIns="50800" rIns="50800" bIns="50800" anchor="ctr"/>
          <a:lstStyle/>
          <a:p>
            <a:pPr defTabSz="457200" eaLnBrk="1">
              <a:defRPr/>
            </a:pPr>
            <a:r>
              <a:rPr lang="de-DE" altLang="de-DE" sz="7200" b="1" smtClean="0">
                <a:solidFill>
                  <a:srgbClr val="FFFFFF"/>
                </a:solidFill>
                <a:latin typeface="Calibri" pitchFamily="34" charset="0"/>
                <a:ea typeface="Chalkduster" charset="0"/>
                <a:cs typeface="Calibri" pitchFamily="34" charset="0"/>
                <a:sym typeface="Chalkduster" charset="0"/>
              </a:rPr>
              <a:t>Naturwissenschaften</a:t>
            </a:r>
            <a:endParaRPr lang="de-DE" altLang="de-DE" sz="6000" smtClean="0">
              <a:ea typeface="Chalkduster" charset="0"/>
              <a:cs typeface="Calibri" pitchFamily="34" charset="0"/>
            </a:endParaRPr>
          </a:p>
        </p:txBody>
      </p:sp>
      <p:sp>
        <p:nvSpPr>
          <p:cNvPr id="17411" name="Rechteck 1"/>
          <p:cNvSpPr>
            <a:spLocks noChangeArrowheads="1"/>
          </p:cNvSpPr>
          <p:nvPr/>
        </p:nvSpPr>
        <p:spPr bwMode="auto">
          <a:xfrm>
            <a:off x="885825" y="1636713"/>
            <a:ext cx="11304588" cy="954087"/>
          </a:xfrm>
          <a:prstGeom prst="rect">
            <a:avLst/>
          </a:prstGeom>
          <a:solidFill>
            <a:srgbClr val="92D050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2800" i="1">
                <a:latin typeface="Calibri" panose="020F0502020204030204" pitchFamily="34" charset="0"/>
              </a:rPr>
              <a:t>„Die Aufgabe der Naturwissenschaft ist nicht einfach zu erzählen, sondern die Ursachen in den natürlichen Dingen zu erforschen.“  </a:t>
            </a:r>
            <a:r>
              <a:rPr lang="de-DE" altLang="de-DE" sz="1800">
                <a:latin typeface="Calibri" panose="020F0502020204030204" pitchFamily="34" charset="0"/>
              </a:rPr>
              <a:t>(Albertus Magnus)</a:t>
            </a:r>
          </a:p>
        </p:txBody>
      </p:sp>
      <p:pic>
        <p:nvPicPr>
          <p:cNvPr id="17412" name="Bild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3" b="17860"/>
          <a:stretch>
            <a:fillRect/>
          </a:stretch>
        </p:blipFill>
        <p:spPr bwMode="auto">
          <a:xfrm>
            <a:off x="6572250" y="6748463"/>
            <a:ext cx="572293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feld 1"/>
          <p:cNvSpPr txBox="1">
            <a:spLocks noChangeArrowheads="1"/>
          </p:cNvSpPr>
          <p:nvPr/>
        </p:nvSpPr>
        <p:spPr bwMode="auto">
          <a:xfrm>
            <a:off x="1030288" y="2806700"/>
            <a:ext cx="11160125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2400" b="1">
                <a:latin typeface="Calibri" panose="020F0502020204030204" pitchFamily="34" charset="0"/>
              </a:rPr>
              <a:t>Der Lernbereich NW umfasst: </a:t>
            </a:r>
            <a:endParaRPr lang="de-DE" altLang="de-DE" sz="2400">
              <a:latin typeface="Calibri" panose="020F0502020204030204" pitchFamily="34" charset="0"/>
            </a:endParaRPr>
          </a:p>
          <a:p>
            <a:r>
              <a:rPr lang="de-DE" altLang="de-DE" sz="2400">
                <a:latin typeface="Calibri" panose="020F0502020204030204" pitchFamily="34" charset="0"/>
              </a:rPr>
              <a:t>Inhalte der Fächer Biologie, Chemie und Physik. Er wird </a:t>
            </a:r>
            <a:r>
              <a:rPr lang="de-DE" altLang="de-DE" sz="2400" u="sng">
                <a:latin typeface="Calibri" panose="020F0502020204030204" pitchFamily="34" charset="0"/>
              </a:rPr>
              <a:t>fächerübergreifend</a:t>
            </a:r>
            <a:r>
              <a:rPr lang="de-DE" altLang="de-DE" sz="2400">
                <a:latin typeface="Calibri" panose="020F0502020204030204" pitchFamily="34" charset="0"/>
              </a:rPr>
              <a:t> unterrichtet.</a:t>
            </a:r>
          </a:p>
          <a:p>
            <a:r>
              <a:rPr lang="de-DE" altLang="de-DE" sz="1400">
                <a:latin typeface="Calibri" panose="020F0502020204030204" pitchFamily="34" charset="0"/>
              </a:rPr>
              <a:t>  </a:t>
            </a:r>
          </a:p>
          <a:p>
            <a:r>
              <a:rPr lang="de-DE" altLang="de-DE" sz="2400" b="1">
                <a:latin typeface="Calibri" panose="020F0502020204030204" pitchFamily="34" charset="0"/>
              </a:rPr>
              <a:t>Der Lernbereich richtet sich an: </a:t>
            </a:r>
            <a:endParaRPr lang="de-DE" altLang="de-DE" sz="2400">
              <a:latin typeface="Calibri" panose="020F0502020204030204" pitchFamily="34" charset="0"/>
            </a:endParaRPr>
          </a:p>
          <a:p>
            <a:r>
              <a:rPr lang="de-DE" altLang="de-DE" sz="2400">
                <a:latin typeface="Calibri" panose="020F0502020204030204" pitchFamily="34" charset="0"/>
              </a:rPr>
              <a:t>Schülerinnen und Schüler, welche die „Rätsel der Natur“ entdecken und erforschen wollen, die gerne Experimente sorgfältig ausführen und auswerten</a:t>
            </a:r>
            <a:r>
              <a:rPr lang="de-DE" altLang="de-DE" sz="2400" b="1">
                <a:latin typeface="Calibri" panose="020F0502020204030204" pitchFamily="34" charset="0"/>
              </a:rPr>
              <a:t> </a:t>
            </a:r>
            <a:r>
              <a:rPr lang="de-DE" altLang="de-DE" sz="2400">
                <a:latin typeface="Calibri" panose="020F0502020204030204" pitchFamily="34" charset="0"/>
              </a:rPr>
              <a:t>sowie fasziniert sind von naturwissenschaftlichen Phänomenen. </a:t>
            </a:r>
          </a:p>
          <a:p>
            <a:r>
              <a:rPr lang="de-DE" altLang="de-DE" sz="1200">
                <a:latin typeface="Calibri" panose="020F0502020204030204" pitchFamily="34" charset="0"/>
              </a:rPr>
              <a:t> </a:t>
            </a:r>
          </a:p>
          <a:p>
            <a:endParaRPr lang="de-DE" altLang="de-DE"/>
          </a:p>
        </p:txBody>
      </p:sp>
      <p:sp>
        <p:nvSpPr>
          <p:cNvPr id="17414" name="Textfeld 4"/>
          <p:cNvSpPr txBox="1">
            <a:spLocks noChangeArrowheads="1"/>
          </p:cNvSpPr>
          <p:nvPr/>
        </p:nvSpPr>
        <p:spPr bwMode="auto">
          <a:xfrm>
            <a:off x="1030288" y="6172200"/>
            <a:ext cx="5281612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2400" b="1">
                <a:latin typeface="Calibri" panose="020F0502020204030204" pitchFamily="34" charset="0"/>
              </a:rPr>
              <a:t>Einige Themenbereiche: </a:t>
            </a:r>
            <a:endParaRPr lang="de-DE" altLang="de-DE" sz="2400">
              <a:latin typeface="Calibri" panose="020F0502020204030204" pitchFamily="34" charset="0"/>
            </a:endParaRPr>
          </a:p>
          <a:p>
            <a:r>
              <a:rPr lang="de-DE" altLang="de-DE" sz="2400">
                <a:latin typeface="Calibri" panose="020F0502020204030204" pitchFamily="34" charset="0"/>
              </a:rPr>
              <a:t>- Lebensräume und Lebensbedingungen </a:t>
            </a:r>
          </a:p>
          <a:p>
            <a:r>
              <a:rPr lang="de-DE" altLang="de-DE" sz="2400">
                <a:latin typeface="Calibri" panose="020F0502020204030204" pitchFamily="34" charset="0"/>
              </a:rPr>
              <a:t>- Sonne, Wetter, Jahreszeiten</a:t>
            </a:r>
          </a:p>
          <a:p>
            <a:r>
              <a:rPr lang="de-DE" altLang="de-DE" sz="2400">
                <a:latin typeface="Calibri" panose="020F0502020204030204" pitchFamily="34" charset="0"/>
              </a:rPr>
              <a:t>- Sinne und Wahrnehmung</a:t>
            </a:r>
          </a:p>
          <a:p>
            <a:r>
              <a:rPr lang="de-DE" altLang="de-DE" sz="2400">
                <a:latin typeface="Calibri" panose="020F0502020204030204" pitchFamily="34" charset="0"/>
              </a:rPr>
              <a:t>- Körper und Leistungsfähigkeit </a:t>
            </a:r>
          </a:p>
          <a:p>
            <a:r>
              <a:rPr lang="de-DE" altLang="de-DE" sz="2400">
                <a:latin typeface="Calibri" panose="020F0502020204030204" pitchFamily="34" charset="0"/>
              </a:rPr>
              <a:t>- Stoffe und Geräte des Alltags</a:t>
            </a:r>
          </a:p>
          <a:p>
            <a:r>
              <a:rPr lang="de-DE" altLang="de-DE" sz="2400">
                <a:latin typeface="Calibri" panose="020F0502020204030204" pitchFamily="34" charset="0"/>
              </a:rPr>
              <a:t>- Ökosysteme und Ressourcen</a:t>
            </a:r>
          </a:p>
          <a:p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347788"/>
          </a:xfrm>
          <a:solidFill>
            <a:srgbClr val="CC0000"/>
          </a:solidFill>
        </p:spPr>
        <p:txBody>
          <a:bodyPr/>
          <a:lstStyle/>
          <a:p>
            <a:pPr marL="381000" indent="-381000" eaLnBrk="1">
              <a:defRPr/>
            </a:pPr>
            <a:r>
              <a:rPr lang="de-DE" sz="44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Einbettung des Wahlpflichtunterrichts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81175"/>
            <a:ext cx="13004800" cy="797242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marL="342900" lvl="1" indent="-254000" algn="ctr" eaLnBrk="1">
              <a:spcBef>
                <a:spcPct val="0"/>
              </a:spcBef>
              <a:buFontTx/>
              <a:buNone/>
            </a:pPr>
            <a:r>
              <a:rPr lang="de-DE" altLang="de-DE" sz="4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Differenzierung an der Gesamtschule</a:t>
            </a:r>
          </a:p>
          <a:p>
            <a:pPr marL="342900" lvl="1" indent="-254000" algn="ctr" eaLnBrk="1">
              <a:spcBef>
                <a:spcPct val="0"/>
              </a:spcBef>
              <a:buFontTx/>
              <a:buNone/>
            </a:pPr>
            <a:endParaRPr lang="de-DE" altLang="de-DE" sz="4800" b="1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254000" algn="ctr" eaLnBrk="1">
              <a:spcBef>
                <a:spcPct val="0"/>
              </a:spcBef>
              <a:buFontTx/>
              <a:buNone/>
            </a:pPr>
            <a:endParaRPr lang="de-DE" altLang="de-DE" sz="4800" b="1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254000" eaLnBrk="1">
              <a:spcBef>
                <a:spcPct val="0"/>
              </a:spcBef>
              <a:buFontTx/>
              <a:buNone/>
            </a:pPr>
            <a:endParaRPr lang="de-DE" altLang="de-DE" sz="36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254000" eaLnBrk="1">
              <a:spcBef>
                <a:spcPct val="0"/>
              </a:spcBef>
              <a:buFontTx/>
              <a:buNone/>
            </a:pPr>
            <a:endParaRPr lang="de-DE" altLang="de-DE" sz="36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254000" eaLnBrk="1">
              <a:spcBef>
                <a:spcPct val="0"/>
              </a:spcBef>
              <a:buFontTx/>
              <a:buNone/>
            </a:pPr>
            <a:endParaRPr lang="de-DE" altLang="de-DE" sz="36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254000" eaLnBrk="1">
              <a:spcBef>
                <a:spcPct val="0"/>
              </a:spcBef>
              <a:buFontTx/>
              <a:buNone/>
            </a:pPr>
            <a:endParaRPr lang="de-DE" altLang="de-DE" sz="36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254000" eaLnBrk="1">
              <a:spcBef>
                <a:spcPct val="0"/>
              </a:spcBef>
              <a:buFontTx/>
              <a:buNone/>
            </a:pPr>
            <a:endParaRPr lang="de-DE" altLang="de-DE" sz="36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254000" eaLnBrk="1">
              <a:spcBef>
                <a:spcPct val="0"/>
              </a:spcBef>
              <a:buFontTx/>
              <a:buNone/>
            </a:pPr>
            <a:endParaRPr lang="de-DE" altLang="de-DE" sz="36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254000" eaLnBrk="1">
              <a:spcBef>
                <a:spcPct val="0"/>
              </a:spcBef>
              <a:buFontTx/>
              <a:buNone/>
            </a:pPr>
            <a:endParaRPr lang="de-DE" altLang="de-DE" sz="36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254000" eaLnBrk="1">
              <a:spcBef>
                <a:spcPct val="0"/>
              </a:spcBef>
              <a:buFontTx/>
              <a:buNone/>
            </a:pPr>
            <a:endParaRPr lang="de-DE" altLang="de-DE" sz="36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957263" y="5308600"/>
            <a:ext cx="720725" cy="7223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957263" y="6000750"/>
            <a:ext cx="720725" cy="7334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957263" y="4605338"/>
            <a:ext cx="720725" cy="7032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27" name="Rechteck 26"/>
          <p:cNvSpPr/>
          <p:nvPr/>
        </p:nvSpPr>
        <p:spPr bwMode="auto">
          <a:xfrm>
            <a:off x="957263" y="6734175"/>
            <a:ext cx="720725" cy="720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957263" y="7454900"/>
            <a:ext cx="720725" cy="7223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0" name="Rechteck 29"/>
          <p:cNvSpPr/>
          <p:nvPr/>
        </p:nvSpPr>
        <p:spPr bwMode="auto">
          <a:xfrm>
            <a:off x="957263" y="8177213"/>
            <a:ext cx="720725" cy="720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31" name="Rechteck 30"/>
          <p:cNvSpPr/>
          <p:nvPr/>
        </p:nvSpPr>
        <p:spPr bwMode="auto">
          <a:xfrm>
            <a:off x="1677988" y="8177213"/>
            <a:ext cx="5986462" cy="720725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/>
            <a:endParaRPr lang="de-DE" altLang="de-D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1677987" y="7454900"/>
            <a:ext cx="5986463" cy="722313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/>
            <a:endParaRPr lang="de-DE" altLang="de-D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bgerundetes Rechteck 2"/>
          <p:cNvSpPr/>
          <p:nvPr/>
        </p:nvSpPr>
        <p:spPr bwMode="auto">
          <a:xfrm>
            <a:off x="9310688" y="8180388"/>
            <a:ext cx="3095625" cy="863600"/>
          </a:xfrm>
          <a:prstGeom prst="round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1" indent="-254000" algn="ctr" eaLnBrk="1">
              <a:defRPr/>
            </a:pPr>
            <a:r>
              <a:rPr lang="de-DE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Binnendifferenzierter Klassenunterricht</a:t>
            </a:r>
          </a:p>
        </p:txBody>
      </p:sp>
      <p:sp>
        <p:nvSpPr>
          <p:cNvPr id="36" name="Rechteck 35"/>
          <p:cNvSpPr/>
          <p:nvPr/>
        </p:nvSpPr>
        <p:spPr bwMode="auto">
          <a:xfrm>
            <a:off x="6153150" y="6723063"/>
            <a:ext cx="1511300" cy="7223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WP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6153150" y="6000750"/>
            <a:ext cx="1511300" cy="7223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WP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6153150" y="5311775"/>
            <a:ext cx="1511300" cy="6937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WP</a:t>
            </a:r>
          </a:p>
        </p:txBody>
      </p:sp>
      <p:sp>
        <p:nvSpPr>
          <p:cNvPr id="40" name="Rechteck 39"/>
          <p:cNvSpPr/>
          <p:nvPr/>
        </p:nvSpPr>
        <p:spPr bwMode="auto">
          <a:xfrm>
            <a:off x="6153150" y="4595813"/>
            <a:ext cx="1511300" cy="720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WP</a:t>
            </a:r>
          </a:p>
        </p:txBody>
      </p:sp>
      <p:sp>
        <p:nvSpPr>
          <p:cNvPr id="41" name="Rechteck 40"/>
          <p:cNvSpPr/>
          <p:nvPr/>
        </p:nvSpPr>
        <p:spPr bwMode="auto">
          <a:xfrm>
            <a:off x="2973388" y="6731000"/>
            <a:ext cx="3179762" cy="722313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/>
            <a:endParaRPr lang="de-DE" altLang="de-D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1677988" y="6731000"/>
            <a:ext cx="1317625" cy="722313"/>
          </a:xfrm>
          <a:prstGeom prst="rect">
            <a:avLst/>
          </a:prstGeom>
          <a:solidFill>
            <a:srgbClr val="FFFF66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E, Ma</a:t>
            </a:r>
          </a:p>
        </p:txBody>
      </p:sp>
      <p:sp>
        <p:nvSpPr>
          <p:cNvPr id="44" name="Abgerundetes Rechteck 43"/>
          <p:cNvSpPr/>
          <p:nvPr/>
        </p:nvSpPr>
        <p:spPr bwMode="auto">
          <a:xfrm>
            <a:off x="9266238" y="6670675"/>
            <a:ext cx="3140075" cy="1230313"/>
          </a:xfrm>
          <a:prstGeom prst="roundRect">
            <a:avLst/>
          </a:prstGeom>
          <a:solidFill>
            <a:srgbClr val="FFFF66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1" indent="-254000" algn="ctr" eaLnBrk="1">
              <a:defRPr/>
            </a:pPr>
            <a:r>
              <a:rPr lang="de-DE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Fachleistungs-differenzierung</a:t>
            </a:r>
          </a:p>
          <a:p>
            <a:pPr lvl="1" indent="-254000" algn="ctr" eaLnBrk="1">
              <a:defRPr/>
            </a:pPr>
            <a:r>
              <a:rPr lang="de-DE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-binnendifferenziert-</a:t>
            </a:r>
          </a:p>
        </p:txBody>
      </p:sp>
      <p:sp>
        <p:nvSpPr>
          <p:cNvPr id="45" name="Rechteck 44"/>
          <p:cNvSpPr/>
          <p:nvPr/>
        </p:nvSpPr>
        <p:spPr bwMode="auto">
          <a:xfrm>
            <a:off x="2973388" y="6008688"/>
            <a:ext cx="3179762" cy="720725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/>
            <a:endParaRPr lang="de-DE" altLang="de-D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1677988" y="6008688"/>
            <a:ext cx="2160587" cy="720725"/>
          </a:xfrm>
          <a:prstGeom prst="rect">
            <a:avLst/>
          </a:prstGeom>
          <a:solidFill>
            <a:srgbClr val="FFFF66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>
              <a:defRPr/>
            </a:pPr>
            <a:r>
              <a:rPr lang="de-DE" altLang="de-DE">
                <a:solidFill>
                  <a:srgbClr val="000000"/>
                </a:solidFill>
                <a:latin typeface="Calibri" pitchFamily="34" charset="0"/>
              </a:rPr>
              <a:t>E, Ma, D</a:t>
            </a:r>
          </a:p>
        </p:txBody>
      </p:sp>
      <p:sp>
        <p:nvSpPr>
          <p:cNvPr id="47" name="Rechteck 46"/>
          <p:cNvSpPr/>
          <p:nvPr/>
        </p:nvSpPr>
        <p:spPr bwMode="auto">
          <a:xfrm>
            <a:off x="7658100" y="6000750"/>
            <a:ext cx="1189038" cy="723900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EG</a:t>
            </a:r>
          </a:p>
        </p:txBody>
      </p:sp>
      <p:sp>
        <p:nvSpPr>
          <p:cNvPr id="48" name="Abgerundetes Rechteck 47"/>
          <p:cNvSpPr/>
          <p:nvPr/>
        </p:nvSpPr>
        <p:spPr bwMode="auto">
          <a:xfrm>
            <a:off x="9266238" y="5224463"/>
            <a:ext cx="3140075" cy="1230312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1" indent="-254000" algn="ctr" eaLnBrk="1">
              <a:defRPr/>
            </a:pPr>
            <a:r>
              <a:rPr lang="de-DE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Ergänzungsstunden</a:t>
            </a:r>
          </a:p>
          <a:p>
            <a:pPr lvl="1" indent="-254000" algn="ctr" eaLnBrk="1">
              <a:defRPr/>
            </a:pPr>
            <a:r>
              <a:rPr lang="de-DE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mit Fremdsprachen-angebot</a:t>
            </a:r>
          </a:p>
        </p:txBody>
      </p:sp>
      <p:sp>
        <p:nvSpPr>
          <p:cNvPr id="50" name="Rechteck 49"/>
          <p:cNvSpPr/>
          <p:nvPr/>
        </p:nvSpPr>
        <p:spPr bwMode="auto">
          <a:xfrm>
            <a:off x="7658100" y="5276850"/>
            <a:ext cx="1189038" cy="723900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EG</a:t>
            </a:r>
          </a:p>
        </p:txBody>
      </p:sp>
      <p:sp>
        <p:nvSpPr>
          <p:cNvPr id="49" name="Rechteck 48"/>
          <p:cNvSpPr/>
          <p:nvPr/>
        </p:nvSpPr>
        <p:spPr bwMode="auto">
          <a:xfrm>
            <a:off x="7650163" y="4589463"/>
            <a:ext cx="1189037" cy="723900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>
              <a:defRPr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EG</a:t>
            </a:r>
          </a:p>
        </p:txBody>
      </p:sp>
      <p:sp>
        <p:nvSpPr>
          <p:cNvPr id="51" name="Rechteck 50"/>
          <p:cNvSpPr/>
          <p:nvPr/>
        </p:nvSpPr>
        <p:spPr bwMode="auto">
          <a:xfrm>
            <a:off x="2973388" y="4597400"/>
            <a:ext cx="3179762" cy="722313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/>
            <a:endParaRPr lang="de-DE" altLang="de-D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hteck 51"/>
          <p:cNvSpPr/>
          <p:nvPr/>
        </p:nvSpPr>
        <p:spPr bwMode="auto">
          <a:xfrm>
            <a:off x="1677988" y="4606925"/>
            <a:ext cx="3240087" cy="722313"/>
          </a:xfrm>
          <a:prstGeom prst="rect">
            <a:avLst/>
          </a:prstGeom>
          <a:solidFill>
            <a:srgbClr val="FFFF66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>
              <a:defRPr/>
            </a:pPr>
            <a:r>
              <a:rPr lang="de-DE" altLang="de-DE">
                <a:solidFill>
                  <a:srgbClr val="000000"/>
                </a:solidFill>
                <a:latin typeface="Calibri" pitchFamily="34" charset="0"/>
              </a:rPr>
              <a:t>E, Ma, D, Ch</a:t>
            </a:r>
          </a:p>
        </p:txBody>
      </p:sp>
      <p:sp>
        <p:nvSpPr>
          <p:cNvPr id="53" name="Rechteck 52"/>
          <p:cNvSpPr/>
          <p:nvPr/>
        </p:nvSpPr>
        <p:spPr bwMode="auto">
          <a:xfrm>
            <a:off x="2973388" y="5303838"/>
            <a:ext cx="3179762" cy="722312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/>
            <a:endParaRPr lang="de-DE" altLang="de-D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1677988" y="5303838"/>
            <a:ext cx="3240087" cy="722312"/>
          </a:xfrm>
          <a:prstGeom prst="rect">
            <a:avLst/>
          </a:prstGeom>
          <a:solidFill>
            <a:srgbClr val="FFFF66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>
              <a:defRPr/>
            </a:pPr>
            <a:r>
              <a:rPr lang="de-DE" altLang="de-DE">
                <a:solidFill>
                  <a:srgbClr val="000000"/>
                </a:solidFill>
                <a:latin typeface="Calibri" pitchFamily="34" charset="0"/>
              </a:rPr>
              <a:t>E, Ma, D, Ch</a:t>
            </a:r>
          </a:p>
        </p:txBody>
      </p:sp>
      <p:sp>
        <p:nvSpPr>
          <p:cNvPr id="55" name="Rechteck 54"/>
          <p:cNvSpPr/>
          <p:nvPr/>
        </p:nvSpPr>
        <p:spPr bwMode="auto">
          <a:xfrm>
            <a:off x="957263" y="3889375"/>
            <a:ext cx="7881937" cy="72231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>
              <a:defRPr/>
            </a:pPr>
            <a:r>
              <a:rPr lang="de-DE" altLang="de-DE" dirty="0">
                <a:solidFill>
                  <a:srgbClr val="000000"/>
                </a:solidFill>
                <a:latin typeface="Calibri" pitchFamily="34" charset="0"/>
              </a:rPr>
              <a:t>Gymnasiale Oberstufe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276350"/>
          </a:xfrm>
          <a:solidFill>
            <a:srgbClr val="CC0000"/>
          </a:solidFill>
        </p:spPr>
        <p:txBody>
          <a:bodyPr/>
          <a:lstStyle/>
          <a:p>
            <a:pPr eaLnBrk="1">
              <a:defRPr/>
            </a:pPr>
            <a:r>
              <a:rPr lang="de-DE" sz="44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Grundgedanken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08150"/>
            <a:ext cx="13004800" cy="8045450"/>
          </a:xfrm>
          <a:solidFill>
            <a:srgbClr val="00B050"/>
          </a:solidFill>
        </p:spPr>
        <p:txBody>
          <a:bodyPr/>
          <a:lstStyle/>
          <a:p>
            <a:pPr marL="342900" lvl="1" indent="-304800" eaLnBrk="1">
              <a:spcBef>
                <a:spcPct val="0"/>
              </a:spcBef>
              <a:buFontTx/>
              <a:buNone/>
            </a:pPr>
            <a:r>
              <a:rPr lang="de-DE" altLang="de-DE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4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Ausgangspunkte: </a:t>
            </a: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Ergänzung des verbindlichen Unterrichts durch den  </a:t>
            </a:r>
          </a:p>
          <a:p>
            <a:pPr marL="342900" lvl="1" indent="-304800" eaLnBrk="1">
              <a:spcBef>
                <a:spcPct val="0"/>
              </a:spcBef>
              <a:buFontTx/>
              <a:buNone/>
            </a:pPr>
            <a:r>
              <a:rPr lang="de-DE" altLang="de-DE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   Wahlpflichtunterricht ab Klasse </a:t>
            </a:r>
            <a:r>
              <a:rPr lang="de-DE" altLang="de-DE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7</a:t>
            </a:r>
            <a:endParaRPr lang="de-DE" altLang="de-DE" sz="4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weiteres Hauptfach mit Klassenarbeiten</a:t>
            </a: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Kursbildung nach Neigung und Empfehlung</a:t>
            </a: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None/>
            </a:pPr>
            <a:endParaRPr lang="de-DE" altLang="de-DE" sz="4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Tx/>
              <a:buNone/>
            </a:pPr>
            <a:r>
              <a:rPr lang="de-DE" altLang="de-DE" sz="4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Ziele:</a:t>
            </a: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de-DE" altLang="de-DE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 Setzen von individuellen  Akzenten</a:t>
            </a: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de-DE" altLang="de-DE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 Förderung der unterschiedlichen Begabungen und </a:t>
            </a:r>
          </a:p>
          <a:p>
            <a:pPr marL="342900" lvl="1" indent="-304800" eaLnBrk="1">
              <a:spcBef>
                <a:spcPct val="0"/>
              </a:spcBef>
              <a:buFontTx/>
              <a:buNone/>
            </a:pPr>
            <a:r>
              <a:rPr lang="de-DE" altLang="de-DE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     Interessen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347788"/>
          </a:xfrm>
          <a:solidFill>
            <a:srgbClr val="CC0000"/>
          </a:solidFill>
        </p:spPr>
        <p:txBody>
          <a:bodyPr/>
          <a:lstStyle/>
          <a:p>
            <a:pPr marL="381000" indent="-381000" eaLnBrk="1">
              <a:defRPr/>
            </a:pPr>
            <a:r>
              <a:rPr lang="de-DE" sz="44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Wahlpflichtbereiche an unserer Schule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81175"/>
            <a:ext cx="13004800" cy="7972425"/>
          </a:xfrm>
          <a:solidFill>
            <a:srgbClr val="00B050"/>
          </a:solidFill>
        </p:spPr>
        <p:txBody>
          <a:bodyPr/>
          <a:lstStyle/>
          <a:p>
            <a:pPr marL="342900" lvl="1" indent="-254000" algn="ctr" eaLnBrk="1">
              <a:spcBef>
                <a:spcPct val="0"/>
              </a:spcBef>
              <a:buFontTx/>
              <a:buNone/>
            </a:pPr>
            <a:endParaRPr lang="de-DE" altLang="de-DE" sz="4800" b="1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254000" algn="ctr" eaLnBrk="1">
              <a:spcBef>
                <a:spcPct val="0"/>
              </a:spcBef>
              <a:buFontTx/>
              <a:buNone/>
            </a:pPr>
            <a:endParaRPr lang="de-DE" altLang="de-DE" sz="4800" b="1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254000" eaLnBrk="1">
              <a:spcBef>
                <a:spcPct val="0"/>
              </a:spcBef>
              <a:buFontTx/>
              <a:buNone/>
            </a:pPr>
            <a:endParaRPr lang="de-DE" altLang="de-DE" sz="360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254000" eaLnBrk="1">
              <a:spcBef>
                <a:spcPct val="0"/>
              </a:spcBef>
              <a:buFontTx/>
              <a:buNone/>
            </a:pPr>
            <a:endParaRPr lang="de-DE" altLang="de-DE" sz="360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254000" eaLnBrk="1">
              <a:spcBef>
                <a:spcPct val="0"/>
              </a:spcBef>
              <a:buFontTx/>
              <a:buNone/>
            </a:pPr>
            <a:endParaRPr lang="de-DE" altLang="de-DE" sz="360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254000" eaLnBrk="1">
              <a:spcBef>
                <a:spcPct val="0"/>
              </a:spcBef>
              <a:buFontTx/>
              <a:buNone/>
            </a:pPr>
            <a:endParaRPr lang="de-DE" altLang="de-DE" sz="360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254000" eaLnBrk="1">
              <a:spcBef>
                <a:spcPct val="0"/>
              </a:spcBef>
              <a:buFontTx/>
              <a:buNone/>
            </a:pPr>
            <a:endParaRPr lang="de-DE" altLang="de-DE" sz="360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254000" eaLnBrk="1">
              <a:spcBef>
                <a:spcPct val="0"/>
              </a:spcBef>
              <a:buFontTx/>
              <a:buNone/>
            </a:pPr>
            <a:endParaRPr lang="de-DE" altLang="de-DE" sz="360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254000" eaLnBrk="1">
              <a:spcBef>
                <a:spcPct val="0"/>
              </a:spcBef>
              <a:buFontTx/>
              <a:buNone/>
            </a:pPr>
            <a:endParaRPr lang="de-DE" altLang="de-DE" sz="360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254000" eaLnBrk="1">
              <a:spcBef>
                <a:spcPct val="0"/>
              </a:spcBef>
              <a:buFontTx/>
              <a:buNone/>
            </a:pPr>
            <a:endParaRPr lang="de-DE" altLang="de-DE" sz="36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5218113" y="6799263"/>
            <a:ext cx="7529512" cy="65246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2.</a:t>
            </a:r>
            <a:r>
              <a:rPr lang="de-DE" sz="4000" dirty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Fremdsprache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5207000" y="5500688"/>
            <a:ext cx="7540625" cy="63023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Musik, Tanz, Literatur, Theater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5207000" y="4138613"/>
            <a:ext cx="7540625" cy="69373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Hauswirtschaft, Technik, Wirtschaft</a:t>
            </a:r>
          </a:p>
        </p:txBody>
      </p:sp>
      <p:sp>
        <p:nvSpPr>
          <p:cNvPr id="6151" name="Abgerundetes Rechteck 14"/>
          <p:cNvSpPr>
            <a:spLocks noChangeArrowheads="1"/>
          </p:cNvSpPr>
          <p:nvPr/>
        </p:nvSpPr>
        <p:spPr bwMode="auto">
          <a:xfrm>
            <a:off x="4238625" y="4410075"/>
            <a:ext cx="979488" cy="150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endParaRPr lang="de-DE" altLang="de-DE" sz="3600"/>
          </a:p>
        </p:txBody>
      </p:sp>
      <p:sp>
        <p:nvSpPr>
          <p:cNvPr id="16" name="Rechteck 15"/>
          <p:cNvSpPr/>
          <p:nvPr/>
        </p:nvSpPr>
        <p:spPr bwMode="auto">
          <a:xfrm>
            <a:off x="5218113" y="8075613"/>
            <a:ext cx="7529512" cy="6667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Biologie, Chemie, Physik</a:t>
            </a:r>
          </a:p>
        </p:txBody>
      </p:sp>
      <p:sp>
        <p:nvSpPr>
          <p:cNvPr id="6153" name="Abgerundetes Rechteck 14"/>
          <p:cNvSpPr>
            <a:spLocks noChangeArrowheads="1"/>
          </p:cNvSpPr>
          <p:nvPr/>
        </p:nvSpPr>
        <p:spPr bwMode="auto">
          <a:xfrm>
            <a:off x="4391025" y="8328025"/>
            <a:ext cx="979488" cy="150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endParaRPr lang="de-DE" altLang="de-DE" sz="3600"/>
          </a:p>
        </p:txBody>
      </p:sp>
      <p:sp>
        <p:nvSpPr>
          <p:cNvPr id="6154" name="Abgerundetes Rechteck 14"/>
          <p:cNvSpPr>
            <a:spLocks noChangeArrowheads="1"/>
          </p:cNvSpPr>
          <p:nvPr/>
        </p:nvSpPr>
        <p:spPr bwMode="auto">
          <a:xfrm>
            <a:off x="4459288" y="5749925"/>
            <a:ext cx="979487" cy="150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endParaRPr lang="de-DE" altLang="de-DE" sz="3600"/>
          </a:p>
        </p:txBody>
      </p:sp>
      <p:sp>
        <p:nvSpPr>
          <p:cNvPr id="6155" name="Abgerundetes Rechteck 14"/>
          <p:cNvSpPr>
            <a:spLocks noChangeArrowheads="1"/>
          </p:cNvSpPr>
          <p:nvPr/>
        </p:nvSpPr>
        <p:spPr bwMode="auto">
          <a:xfrm>
            <a:off x="4391025" y="7083425"/>
            <a:ext cx="979488" cy="149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endParaRPr lang="de-DE" altLang="de-DE" sz="3600"/>
          </a:p>
        </p:txBody>
      </p:sp>
      <p:sp>
        <p:nvSpPr>
          <p:cNvPr id="7" name="Rechteck 6"/>
          <p:cNvSpPr/>
          <p:nvPr/>
        </p:nvSpPr>
        <p:spPr bwMode="auto">
          <a:xfrm>
            <a:off x="157163" y="8093075"/>
            <a:ext cx="4545012" cy="649288"/>
          </a:xfrm>
          <a:prstGeom prst="rect">
            <a:avLst/>
          </a:prstGeom>
          <a:solidFill>
            <a:srgbClr val="FFFF66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Naturwissenschaften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157163" y="5503863"/>
            <a:ext cx="4545012" cy="623887"/>
          </a:xfrm>
          <a:prstGeom prst="rect">
            <a:avLst/>
          </a:prstGeom>
          <a:solidFill>
            <a:srgbClr val="FFFF66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Darstellen &amp; Gestalten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157163" y="4183063"/>
            <a:ext cx="4545012" cy="649287"/>
          </a:xfrm>
          <a:prstGeom prst="rect">
            <a:avLst/>
          </a:prstGeom>
          <a:solidFill>
            <a:srgbClr val="FFFF66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Arbeitslehre</a:t>
            </a:r>
          </a:p>
        </p:txBody>
      </p:sp>
      <p:sp>
        <p:nvSpPr>
          <p:cNvPr id="6159" name="Rechteck 4"/>
          <p:cNvSpPr>
            <a:spLocks noChangeArrowheads="1"/>
          </p:cNvSpPr>
          <p:nvPr/>
        </p:nvSpPr>
        <p:spPr bwMode="auto">
          <a:xfrm>
            <a:off x="157163" y="6802438"/>
            <a:ext cx="4545012" cy="64928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r>
              <a:rPr lang="de-DE" altLang="de-DE" b="1">
                <a:solidFill>
                  <a:srgbClr val="404040"/>
                </a:solidFill>
                <a:latin typeface="Calibri" panose="020F0502020204030204" pitchFamily="34" charset="0"/>
              </a:rPr>
              <a:t>Spanisch / Französisch</a:t>
            </a:r>
          </a:p>
        </p:txBody>
      </p:sp>
      <p:sp>
        <p:nvSpPr>
          <p:cNvPr id="6160" name="Textfeld 1"/>
          <p:cNvSpPr txBox="1">
            <a:spLocks noChangeArrowheads="1"/>
          </p:cNvSpPr>
          <p:nvPr/>
        </p:nvSpPr>
        <p:spPr bwMode="auto">
          <a:xfrm>
            <a:off x="309563" y="2820988"/>
            <a:ext cx="414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b="1">
                <a:solidFill>
                  <a:schemeClr val="bg1"/>
                </a:solidFill>
                <a:latin typeface="Calibri" panose="020F0502020204030204" pitchFamily="34" charset="0"/>
              </a:rPr>
              <a:t>Wahlpflichtfach:</a:t>
            </a:r>
          </a:p>
        </p:txBody>
      </p:sp>
      <p:sp>
        <p:nvSpPr>
          <p:cNvPr id="6161" name="Textfeld 17"/>
          <p:cNvSpPr txBox="1">
            <a:spLocks noChangeArrowheads="1"/>
          </p:cNvSpPr>
          <p:nvPr/>
        </p:nvSpPr>
        <p:spPr bwMode="auto">
          <a:xfrm>
            <a:off x="5207000" y="2743200"/>
            <a:ext cx="5688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b="1">
                <a:solidFill>
                  <a:schemeClr val="bg1"/>
                </a:solidFill>
                <a:latin typeface="Calibri" panose="020F0502020204030204" pitchFamily="34" charset="0"/>
              </a:rPr>
              <a:t>Zugehörige Fächer/Bereiche: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276350"/>
          </a:xfrm>
          <a:solidFill>
            <a:srgbClr val="CC0000"/>
          </a:solidFill>
        </p:spPr>
        <p:txBody>
          <a:bodyPr/>
          <a:lstStyle/>
          <a:p>
            <a:pPr eaLnBrk="1">
              <a:defRPr/>
            </a:pPr>
            <a:r>
              <a:rPr lang="de-DE" sz="44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Rahmenbedingungen 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08150"/>
            <a:ext cx="13004800" cy="8045450"/>
          </a:xfrm>
          <a:solidFill>
            <a:srgbClr val="00B050"/>
          </a:solidFill>
        </p:spPr>
        <p:txBody>
          <a:bodyPr/>
          <a:lstStyle/>
          <a:p>
            <a:pPr marL="342900" lvl="1" indent="-304800" eaLnBrk="1">
              <a:spcBef>
                <a:spcPct val="0"/>
              </a:spcBef>
              <a:buFontTx/>
              <a:buNone/>
            </a:pPr>
            <a:endParaRPr lang="de-DE" altLang="de-DE" sz="4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de-DE" altLang="de-DE" sz="4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Tx/>
              <a:buNone/>
            </a:pPr>
            <a:endParaRPr lang="de-DE" altLang="de-DE" sz="4400" b="1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Tx/>
              <a:buNone/>
            </a:pPr>
            <a:endParaRPr lang="de-DE" altLang="de-DE" sz="4400" b="1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Tx/>
              <a:buNone/>
            </a:pPr>
            <a:endParaRPr lang="de-DE" altLang="de-DE" sz="4400" b="1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Tx/>
              <a:buNone/>
            </a:pPr>
            <a:endParaRPr lang="de-DE" altLang="de-DE" sz="4400" b="1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Tx/>
              <a:buNone/>
            </a:pPr>
            <a:endParaRPr lang="de-DE" altLang="de-DE" sz="4400" b="1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de-DE" altLang="de-DE" sz="4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de-DE" altLang="de-DE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3 Wochenstunden</a:t>
            </a: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de-DE" altLang="de-DE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3 Klassenarbeiten pro Halbjahr – einstündig (Kl. </a:t>
            </a:r>
            <a:r>
              <a:rPr lang="de-DE" altLang="de-DE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7)</a:t>
            </a:r>
            <a:endParaRPr lang="de-DE" altLang="de-DE" sz="4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de-DE" altLang="de-DE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alle Wahlpflichtfächer sind gleichwertig </a:t>
            </a:r>
          </a:p>
          <a:p>
            <a:pPr marL="342900" lvl="1" indent="-304800" eaLnBrk="1">
              <a:spcBef>
                <a:spcPct val="0"/>
              </a:spcBef>
              <a:buFontTx/>
              <a:buNone/>
            </a:pPr>
            <a:r>
              <a:rPr lang="de-DE" altLang="de-DE" sz="3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      (Wahl des WP-Faches entscheidet nicht über zukünftigen Abschluss)</a:t>
            </a: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de-DE" altLang="de-DE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i.d.R. Wahl für </a:t>
            </a:r>
            <a:r>
              <a:rPr lang="de-DE" altLang="de-DE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4 </a:t>
            </a:r>
            <a:r>
              <a:rPr lang="de-DE" altLang="de-DE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Jahre</a:t>
            </a: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de-DE" altLang="de-DE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einmaliger Wechsel des Kurses nur in begründeten   </a:t>
            </a:r>
          </a:p>
          <a:p>
            <a:pPr marL="342900" lvl="1" indent="-304800" eaLnBrk="1">
              <a:spcBef>
                <a:spcPct val="0"/>
              </a:spcBef>
              <a:buFontTx/>
              <a:buNone/>
            </a:pPr>
            <a:r>
              <a:rPr lang="de-DE" altLang="de-DE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    Einzelfällen im 1. Jahr</a:t>
            </a: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de-DE" altLang="de-DE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Noten sind von Bedeutung für den Schulabschluss</a:t>
            </a:r>
          </a:p>
          <a:p>
            <a:pPr marL="342900" lvl="1" indent="-304800" eaLnBrk="1">
              <a:spcBef>
                <a:spcPct val="0"/>
              </a:spcBef>
              <a:buFontTx/>
              <a:buNone/>
            </a:pPr>
            <a:r>
              <a:rPr lang="de-DE" altLang="de-DE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    </a:t>
            </a:r>
            <a:r>
              <a:rPr lang="de-DE" altLang="de-DE" sz="3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(mind. befriedigend für Besuch der gymnasialen Oberstufe)</a:t>
            </a:r>
          </a:p>
          <a:p>
            <a:pPr marL="342900" lvl="1" indent="-304800" eaLnBrk="1">
              <a:spcBef>
                <a:spcPct val="0"/>
              </a:spcBef>
              <a:buFontTx/>
              <a:buNone/>
            </a:pPr>
            <a:endParaRPr lang="de-DE" altLang="de-DE" sz="4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Tx/>
              <a:buNone/>
            </a:pPr>
            <a:endParaRPr lang="de-DE" altLang="de-DE" sz="4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Tx/>
              <a:buNone/>
            </a:pPr>
            <a:endParaRPr lang="de-DE" altLang="de-DE" sz="4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Tx/>
              <a:buNone/>
            </a:pPr>
            <a:endParaRPr lang="de-DE" altLang="de-DE" sz="4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Tx/>
              <a:buNone/>
            </a:pPr>
            <a:endParaRPr lang="de-DE" altLang="de-DE" sz="4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de-DE" altLang="de-DE" sz="4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de-DE" altLang="de-DE" sz="4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de-DE" altLang="de-DE" sz="4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276350"/>
          </a:xfrm>
          <a:solidFill>
            <a:srgbClr val="CC0000"/>
          </a:solidFill>
        </p:spPr>
        <p:txBody>
          <a:bodyPr/>
          <a:lstStyle/>
          <a:p>
            <a:pPr eaLnBrk="1">
              <a:defRPr/>
            </a:pPr>
            <a:r>
              <a:rPr lang="de-DE" sz="44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Ablauf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08150"/>
            <a:ext cx="13004800" cy="8045450"/>
          </a:xfrm>
          <a:solidFill>
            <a:srgbClr val="00B050"/>
          </a:solidFill>
        </p:spPr>
        <p:txBody>
          <a:bodyPr/>
          <a:lstStyle/>
          <a:p>
            <a:pPr marL="342900" lvl="1" indent="-304800" eaLnBrk="1">
              <a:spcBef>
                <a:spcPct val="0"/>
              </a:spcBef>
              <a:buFontTx/>
              <a:buNone/>
            </a:pPr>
            <a:endParaRPr lang="de-DE" altLang="de-DE" sz="4400" b="1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Tx/>
              <a:buNone/>
            </a:pPr>
            <a:r>
              <a:rPr lang="de-DE" altLang="de-DE" sz="4400" smtClean="0">
                <a:solidFill>
                  <a:srgbClr val="FFFFFF"/>
                </a:solidFill>
                <a:latin typeface="Calibri" panose="020F0502020204030204" pitchFamily="34" charset="0"/>
              </a:rPr>
              <a:t>   </a:t>
            </a: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de-DE" altLang="de-DE" sz="440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lvl="2" eaLnBrk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de-DE" altLang="de-DE" sz="440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Tx/>
              <a:buNone/>
            </a:pPr>
            <a:r>
              <a:rPr lang="de-DE" altLang="de-DE" sz="4400" smtClean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de-DE" altLang="de-DE" sz="440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de-DE" altLang="de-DE" sz="440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Tx/>
              <a:buNone/>
            </a:pPr>
            <a:r>
              <a:rPr lang="de-DE" altLang="de-DE" sz="4400" smtClean="0">
                <a:solidFill>
                  <a:srgbClr val="FFFFFF"/>
                </a:solidFill>
                <a:latin typeface="Calibri" panose="020F0502020204030204" pitchFamily="34" charset="0"/>
              </a:rPr>
              <a:t>   </a:t>
            </a:r>
          </a:p>
        </p:txBody>
      </p:sp>
      <p:sp>
        <p:nvSpPr>
          <p:cNvPr id="8196" name="Rechteck 3"/>
          <p:cNvSpPr>
            <a:spLocks noChangeArrowheads="1"/>
          </p:cNvSpPr>
          <p:nvPr/>
        </p:nvSpPr>
        <p:spPr bwMode="auto">
          <a:xfrm>
            <a:off x="238125" y="2355850"/>
            <a:ext cx="12312650" cy="18732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>
                <a:solidFill>
                  <a:srgbClr val="404040"/>
                </a:solidFill>
                <a:latin typeface="Calibri" panose="020F0502020204030204" pitchFamily="34" charset="0"/>
              </a:rPr>
              <a:t>16.04. - 27.04.		</a:t>
            </a:r>
            <a:r>
              <a:rPr lang="de-DE" altLang="de-DE">
                <a:solidFill>
                  <a:schemeClr val="tx1"/>
                </a:solidFill>
                <a:latin typeface="Calibri" panose="020F0502020204030204" pitchFamily="34" charset="0"/>
              </a:rPr>
              <a:t>Information der Klassen durch WP Fachlehrer</a:t>
            </a:r>
          </a:p>
          <a:p>
            <a:pPr lvl="1"/>
            <a:r>
              <a:rPr lang="de-DE" altLang="de-DE">
                <a:solidFill>
                  <a:schemeClr val="tx1"/>
                </a:solidFill>
                <a:latin typeface="Calibri" panose="020F0502020204030204" pitchFamily="34" charset="0"/>
              </a:rPr>
              <a:t>   					Austeilen der Wahlzettel mit Empfehlung der 						Schule</a:t>
            </a:r>
          </a:p>
        </p:txBody>
      </p:sp>
      <p:sp>
        <p:nvSpPr>
          <p:cNvPr id="8197" name="Rechteck 4"/>
          <p:cNvSpPr>
            <a:spLocks noChangeArrowheads="1"/>
          </p:cNvSpPr>
          <p:nvPr/>
        </p:nvSpPr>
        <p:spPr bwMode="auto">
          <a:xfrm>
            <a:off x="238125" y="4589463"/>
            <a:ext cx="12241213" cy="158273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de-DE" altLang="de-DE" b="1">
                <a:solidFill>
                  <a:srgbClr val="404040"/>
                </a:solidFill>
                <a:latin typeface="Calibri" panose="020F0502020204030204" pitchFamily="34" charset="0"/>
              </a:rPr>
              <a:t>03.05.				</a:t>
            </a:r>
            <a:r>
              <a:rPr lang="de-DE" altLang="de-DE">
                <a:solidFill>
                  <a:schemeClr val="tx1"/>
                </a:solidFill>
                <a:latin typeface="Calibri" panose="020F0502020204030204" pitchFamily="34" charset="0"/>
              </a:rPr>
              <a:t>Individuelle Beratung durch Klassenlehrer 							beim Zielvereinbarungsgespräch</a:t>
            </a:r>
          </a:p>
        </p:txBody>
      </p:sp>
      <p:sp>
        <p:nvSpPr>
          <p:cNvPr id="8198" name="Rechteck 5"/>
          <p:cNvSpPr>
            <a:spLocks noChangeArrowheads="1"/>
          </p:cNvSpPr>
          <p:nvPr/>
        </p:nvSpPr>
        <p:spPr bwMode="auto">
          <a:xfrm>
            <a:off x="238125" y="6748463"/>
            <a:ext cx="12236450" cy="64928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de-DE" altLang="de-DE" b="1">
                <a:solidFill>
                  <a:srgbClr val="404040"/>
                </a:solidFill>
                <a:latin typeface="Calibri" panose="020F0502020204030204" pitchFamily="34" charset="0"/>
              </a:rPr>
              <a:t>Bis 5.5. 				Abgabe der Wahlzettel</a:t>
            </a:r>
          </a:p>
        </p:txBody>
      </p:sp>
      <p:sp>
        <p:nvSpPr>
          <p:cNvPr id="8199" name="Rechteck 5"/>
          <p:cNvSpPr>
            <a:spLocks noChangeArrowheads="1"/>
          </p:cNvSpPr>
          <p:nvPr/>
        </p:nvSpPr>
        <p:spPr bwMode="auto">
          <a:xfrm>
            <a:off x="238125" y="7829550"/>
            <a:ext cx="12236450" cy="64928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r>
              <a:rPr lang="de-DE" altLang="de-DE" sz="3200">
                <a:solidFill>
                  <a:srgbClr val="404040"/>
                </a:solidFill>
                <a:latin typeface="Calibri" panose="020F0502020204030204" pitchFamily="34" charset="0"/>
              </a:rPr>
              <a:t>Vor den Sommerferien Bekanntgabe der Kurszuweisungen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276350"/>
          </a:xfrm>
          <a:solidFill>
            <a:srgbClr val="CC0000"/>
          </a:solidFill>
        </p:spPr>
        <p:txBody>
          <a:bodyPr/>
          <a:lstStyle/>
          <a:p>
            <a:pPr eaLnBrk="1">
              <a:defRPr/>
            </a:pPr>
            <a:r>
              <a:rPr lang="de-DE" sz="44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Wahlzettel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08150"/>
            <a:ext cx="13004800" cy="8045450"/>
          </a:xfrm>
          <a:solidFill>
            <a:srgbClr val="00B050"/>
          </a:solidFill>
        </p:spPr>
        <p:txBody>
          <a:bodyPr/>
          <a:lstStyle/>
          <a:p>
            <a:pPr marL="342900" lvl="1" indent="-304800" eaLnBrk="1">
              <a:spcBef>
                <a:spcPct val="0"/>
              </a:spcBef>
              <a:buFontTx/>
              <a:buNone/>
            </a:pPr>
            <a:endParaRPr lang="de-DE" altLang="de-DE" sz="440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Tx/>
              <a:buNone/>
            </a:pPr>
            <a:r>
              <a:rPr lang="de-DE" altLang="de-DE" sz="4400" smtClean="0">
                <a:solidFill>
                  <a:srgbClr val="FFFFFF"/>
                </a:solidFill>
                <a:latin typeface="Calibri" panose="020F0502020204030204" pitchFamily="34" charset="0"/>
              </a:rPr>
              <a:t>      </a:t>
            </a:r>
          </a:p>
          <a:p>
            <a:pPr eaLnBrk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de-DE" altLang="de-DE" sz="440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de-DE" altLang="de-DE" sz="44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669925" y="1924050"/>
            <a:ext cx="11880850" cy="75612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e-DE" altLang="de-DE" sz="2800" b="1" i="1" dirty="0">
                <a:solidFill>
                  <a:srgbClr val="000000"/>
                </a:solidFill>
                <a:latin typeface="Calibri" panose="020F0502020204030204" pitchFamily="34" charset="0"/>
              </a:rPr>
              <a:t>Wahl des WP-Faches ab Klasse </a:t>
            </a:r>
            <a:r>
              <a:rPr lang="de-DE" altLang="de-DE" sz="28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7</a:t>
            </a:r>
            <a:endParaRPr lang="de-DE" altLang="de-DE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Name: ______________________	Klasse: ________</a:t>
            </a:r>
          </a:p>
          <a:p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vom Schüler/von der Schülerin auszufüllen:</a:t>
            </a:r>
          </a:p>
          <a:p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de-DE" altLang="de-DE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Erstwunsch:</a:t>
            </a:r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    _______________________		</a:t>
            </a:r>
            <a:r>
              <a:rPr lang="de-DE" altLang="de-DE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Zweitwunsch:</a:t>
            </a:r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 _______________________</a:t>
            </a:r>
          </a:p>
          <a:p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Wir sind mit der Wahl des zukünftigen Wahlpflichtfaches  unserer Tochter/ unseres Sohnes für die Jahrgangsstufen </a:t>
            </a:r>
            <a:r>
              <a:rPr lang="de-DE" altLang="de-DE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7-10 </a:t>
            </a:r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einverstanden. Uns ist bewusst, dass eine Änderung des Kurses nicht mehr möglich ist und nur in einzelnen schriftlich begründeten Ausnahmefällen im ersten Jahr erfolgen kann. </a:t>
            </a:r>
          </a:p>
          <a:p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______________________________________</a:t>
            </a:r>
          </a:p>
          <a:p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Ort, Datum    		  Unterschrift der Eltern</a:t>
            </a:r>
          </a:p>
          <a:p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de-DE" altLang="de-DE" sz="2200" u="sng" dirty="0">
                <a:solidFill>
                  <a:srgbClr val="000000"/>
                </a:solidFill>
                <a:latin typeface="Calibri" panose="020F0502020204030204" pitchFamily="34" charset="0"/>
              </a:rPr>
              <a:t>Empfehlung der Schule:</a:t>
            </a:r>
            <a:endParaRPr lang="de-DE" altLang="de-DE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Darstellen und Gestalten (Musik, Literatur, Theater, Tanz)   </a:t>
            </a:r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</a:t>
            </a:r>
            <a:endParaRPr lang="de-DE" altLang="de-DE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Arbeitslehre (Technik, Hauswirtschaft, Wirtschaftslehre)  </a:t>
            </a:r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</a:t>
            </a:r>
            <a:endParaRPr lang="de-DE" altLang="de-DE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2. Fremdsprache Spanisch </a:t>
            </a:r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</a:t>
            </a:r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</a:p>
          <a:p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Naturwissenschaft (Biologie, Chemie, Physik)  </a:t>
            </a:r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</a:t>
            </a:r>
            <a:endParaRPr lang="de-DE" altLang="de-DE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e-DE" altLang="de-DE" sz="2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276350"/>
          </a:xfrm>
          <a:solidFill>
            <a:srgbClr val="CC0000"/>
          </a:solidFill>
        </p:spPr>
        <p:txBody>
          <a:bodyPr/>
          <a:lstStyle/>
          <a:p>
            <a:pPr eaLnBrk="1">
              <a:defRPr/>
            </a:pPr>
            <a:r>
              <a:rPr lang="de-DE" sz="44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Häufig gestellte Fragen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08150"/>
            <a:ext cx="13004800" cy="8045450"/>
          </a:xfrm>
          <a:solidFill>
            <a:srgbClr val="00B050"/>
          </a:solidFill>
        </p:spPr>
        <p:txBody>
          <a:bodyPr/>
          <a:lstStyle/>
          <a:p>
            <a:pPr marL="342900" lvl="1" indent="-304800" eaLnBrk="1">
              <a:spcBef>
                <a:spcPct val="0"/>
              </a:spcBef>
              <a:buFontTx/>
              <a:buNone/>
            </a:pPr>
            <a:endParaRPr lang="de-DE" altLang="de-DE" sz="440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Tx/>
              <a:buNone/>
            </a:pPr>
            <a:r>
              <a:rPr lang="de-DE" altLang="de-DE" sz="4400" smtClean="0">
                <a:solidFill>
                  <a:srgbClr val="FFFFFF"/>
                </a:solidFill>
                <a:latin typeface="Calibri" panose="020F0502020204030204" pitchFamily="34" charset="0"/>
              </a:rPr>
              <a:t>      </a:t>
            </a: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de-DE" altLang="de-DE" sz="440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lvl="1" indent="-304800" eaLnBrk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de-DE" altLang="de-DE" sz="44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267" name="Group 27"/>
          <p:cNvGraphicFramePr>
            <a:graphicFrameLocks noGrp="1"/>
          </p:cNvGraphicFramePr>
          <p:nvPr/>
        </p:nvGraphicFramePr>
        <p:xfrm>
          <a:off x="381000" y="1924050"/>
          <a:ext cx="12169775" cy="7569206"/>
        </p:xfrm>
        <a:graphic>
          <a:graphicData uri="http://schemas.openxmlformats.org/drawingml/2006/table">
            <a:tbl>
              <a:tblPr/>
              <a:tblGrid>
                <a:gridCol w="6121400"/>
                <a:gridCol w="6048375"/>
              </a:tblGrid>
              <a:tr h="1188725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5pPr>
                      <a:lvl6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6pPr>
                      <a:lvl7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7pPr>
                      <a:lvl8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8pPr>
                      <a:lvl9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sym typeface="Helvetica Light" charset="0"/>
                        </a:rPr>
                        <a:t>Kann mein Kind das Wahlpflichtfach wechseln, wenn sich herausstellt, dass es falsch gewählt hat?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5pPr>
                      <a:lvl6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6pPr>
                      <a:lvl7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7pPr>
                      <a:lvl8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8pPr>
                      <a:lvl9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sym typeface="Helvetica Light" charset="0"/>
                        </a:rPr>
                        <a:t>Nein, im 1. Jahr kann jedoch in begründeten Fällen eine Ausnahme gemacht werden.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269816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5pPr>
                      <a:lvl6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6pPr>
                      <a:lvl7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7pPr>
                      <a:lvl8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8pPr>
                      <a:lvl9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sym typeface="Helvetica Light" charset="0"/>
                        </a:rPr>
                        <a:t>Kann mein Kind, das sich jetzt für Arbeitslehre entscheidet, das Abitur machen?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5pPr>
                      <a:lvl6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6pPr>
                      <a:lvl7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7pPr>
                      <a:lvl8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8pPr>
                      <a:lvl9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sym typeface="Helvetica Light" charset="0"/>
                        </a:rPr>
                        <a:t>Ja, die für das Abitur notwendige Fremdsprache kann auch noch in Klasse 8 oder sogar in Klasse 11 gewählt werden.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1271404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5pPr>
                      <a:lvl6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6pPr>
                      <a:lvl7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7pPr>
                      <a:lvl8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8pPr>
                      <a:lvl9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sym typeface="Helvetica Light" charset="0"/>
                        </a:rPr>
                        <a:t>Was soll ich machen, wenn ich eine andere Entscheidung anstrebe als mein Kind?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5pPr>
                      <a:lvl6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6pPr>
                      <a:lvl7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7pPr>
                      <a:lvl8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8pPr>
                      <a:lvl9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sym typeface="Helvetica Light" charset="0"/>
                        </a:rPr>
                        <a:t>Nutzen Sie gemeinsam mit Ihrem Kind das Zielvereinbarungsgespräch zur Beratung.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919010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5pPr>
                      <a:lvl6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6pPr>
                      <a:lvl7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7pPr>
                      <a:lvl8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8pPr>
                      <a:lvl9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sym typeface="Helvetica Light" charset="0"/>
                        </a:rPr>
                        <a:t>Erwirbt mein Kind, das sich jetzt für eine zweite Fremdsprache entscheidet, auch Kenntnisse und Fähigkeiten in den Naturwissenschaften und in Arbeitslehre?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5pPr>
                      <a:lvl6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6pPr>
                      <a:lvl7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7pPr>
                      <a:lvl8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8pPr>
                      <a:lvl9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sym typeface="Helvetica Light" charset="0"/>
                        </a:rPr>
                        <a:t>Die WP-Fächer werden zusätzlich zum Kernunterricht in NW und AL erteilt. 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1920244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5pPr>
                      <a:lvl6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6pPr>
                      <a:lvl7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7pPr>
                      <a:lvl8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8pPr>
                      <a:lvl9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sym typeface="Helvetica Light" charset="0"/>
                        </a:rPr>
                        <a:t>Wer entscheidet letzten Endes über das WP-Fach, in dem der Schüler / die Schülerin unterrichtet wird?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5pPr>
                      <a:lvl6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6pPr>
                      <a:lvl7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7pPr>
                      <a:lvl8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8pPr>
                      <a:lvl9pPr indent="4572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sym typeface="Helvetica Light" charset="0"/>
                        </a:rPr>
                        <a:t>Die Wahl liegt bei den Schülerinnen und Schüler und den Erziehungsberechtigten. Die Empfehlungen der Schule sollten jedoch unbedingt berücksichtigt werden! Die Kurseinteilung erfolgt durch die Schule.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339725"/>
            <a:ext cx="11593513" cy="1951038"/>
          </a:xfrm>
          <a:solidFill>
            <a:schemeClr val="tx1">
              <a:lumMod val="50000"/>
              <a:lumOff val="50000"/>
            </a:schemeClr>
          </a:solidFill>
        </p:spPr>
        <p:txBody>
          <a:bodyPr lIns="50800" tIns="50800" rIns="50800" bIns="50800" anchor="ctr"/>
          <a:lstStyle/>
          <a:p>
            <a:pPr defTabSz="457200" eaLnBrk="1">
              <a:defRPr/>
            </a:pPr>
            <a:r>
              <a:rPr lang="de-DE" altLang="de-DE" sz="7200" b="1" smtClean="0">
                <a:solidFill>
                  <a:srgbClr val="FFFFFF"/>
                </a:solidFill>
                <a:latin typeface="Calibri" pitchFamily="34" charset="0"/>
                <a:ea typeface="Chalkduster" charset="0"/>
                <a:cs typeface="Calibri" pitchFamily="34" charset="0"/>
                <a:sym typeface="Chalkduster" charset="0"/>
              </a:rPr>
              <a:t>Vorstellung der WP-Fächer</a:t>
            </a:r>
            <a:endParaRPr lang="de-DE" altLang="de-DE" sz="6000" smtClean="0">
              <a:ea typeface="Chalkduster" charset="0"/>
              <a:cs typeface="Calibri" pitchFamily="34" charset="0"/>
            </a:endParaRPr>
          </a:p>
        </p:txBody>
      </p:sp>
      <p:sp>
        <p:nvSpPr>
          <p:cNvPr id="11267" name="Textfeld 3"/>
          <p:cNvSpPr txBox="1">
            <a:spLocks noChangeArrowheads="1"/>
          </p:cNvSpPr>
          <p:nvPr/>
        </p:nvSpPr>
        <p:spPr bwMode="auto">
          <a:xfrm>
            <a:off x="885825" y="2613025"/>
            <a:ext cx="11593513" cy="60086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r>
              <a:rPr lang="de-DE" altLang="de-DE" sz="1500" b="1" u="sng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/>
            <a:r>
              <a:rPr lang="de-DE" altLang="de-DE" sz="4000" b="1">
                <a:solidFill>
                  <a:srgbClr val="FFFFFF"/>
                </a:solidFill>
                <a:latin typeface="Calibri" panose="020F0502020204030204" pitchFamily="34" charset="0"/>
              </a:rPr>
              <a:t>Arbeitslehre</a:t>
            </a:r>
          </a:p>
          <a:p>
            <a:pPr algn="ctr" eaLnBrk="1"/>
            <a:endParaRPr lang="de-DE" altLang="de-DE" sz="40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/>
            <a:r>
              <a:rPr lang="de-DE" altLang="de-DE" sz="4000" b="1">
                <a:solidFill>
                  <a:srgbClr val="FFFFFF"/>
                </a:solidFill>
                <a:latin typeface="Calibri" panose="020F0502020204030204" pitchFamily="34" charset="0"/>
              </a:rPr>
              <a:t>Darstellen und Gestalten</a:t>
            </a:r>
          </a:p>
          <a:p>
            <a:pPr algn="ctr" eaLnBrk="1"/>
            <a:endParaRPr lang="de-DE" altLang="de-DE" sz="40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/>
            <a:r>
              <a:rPr lang="de-DE" altLang="de-DE" sz="4000" b="1">
                <a:solidFill>
                  <a:srgbClr val="FFFFFF"/>
                </a:solidFill>
                <a:latin typeface="Calibri" panose="020F0502020204030204" pitchFamily="34" charset="0"/>
              </a:rPr>
              <a:t>Spanisch</a:t>
            </a:r>
          </a:p>
          <a:p>
            <a:pPr algn="ctr" eaLnBrk="1"/>
            <a:endParaRPr lang="de-DE" altLang="de-DE" sz="40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/>
            <a:r>
              <a:rPr lang="de-DE" altLang="de-DE" sz="4000" b="1">
                <a:solidFill>
                  <a:srgbClr val="FFFFFF"/>
                </a:solidFill>
                <a:latin typeface="Calibri" panose="020F0502020204030204" pitchFamily="34" charset="0"/>
              </a:rPr>
              <a:t>Französisch</a:t>
            </a:r>
          </a:p>
          <a:p>
            <a:pPr algn="ctr" eaLnBrk="1"/>
            <a:endParaRPr lang="de-DE" altLang="de-DE" sz="40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/>
            <a:r>
              <a:rPr lang="de-DE" altLang="de-DE" sz="4000" b="1">
                <a:solidFill>
                  <a:srgbClr val="FFFFFF"/>
                </a:solidFill>
                <a:latin typeface="Calibri" panose="020F0502020204030204" pitchFamily="34" charset="0"/>
              </a:rPr>
              <a:t>Naturwissenschaften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-Design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2_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-Design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1031</Words>
  <Application>Microsoft Office PowerPoint</Application>
  <PresentationFormat>Benutzerdefiniert</PresentationFormat>
  <Paragraphs>268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7" baseType="lpstr">
      <vt:lpstr>Helvetica Light</vt:lpstr>
      <vt:lpstr>Arial</vt:lpstr>
      <vt:lpstr>Chalkboard SE</vt:lpstr>
      <vt:lpstr>Calibri</vt:lpstr>
      <vt:lpstr>Chalkduster</vt:lpstr>
      <vt:lpstr>Wingdings</vt:lpstr>
      <vt:lpstr>Symbol</vt:lpstr>
      <vt:lpstr>Times New Roman</vt:lpstr>
      <vt:lpstr>Calibri Light</vt:lpstr>
      <vt:lpstr>Verdana</vt:lpstr>
      <vt:lpstr>1_Larissa-Design</vt:lpstr>
      <vt:lpstr>2_Larissa-Design</vt:lpstr>
      <vt:lpstr>HERZLICH WILLKOMMEN zum Elterninformationsabend der  5. Klassen</vt:lpstr>
      <vt:lpstr>Einbettung des Wahlpflichtunterrichts</vt:lpstr>
      <vt:lpstr>Grundgedanken</vt:lpstr>
      <vt:lpstr>Wahlpflichtbereiche an unserer Schule</vt:lpstr>
      <vt:lpstr>Rahmenbedingungen </vt:lpstr>
      <vt:lpstr>Ablauf</vt:lpstr>
      <vt:lpstr>Wahlzettel</vt:lpstr>
      <vt:lpstr>Häufig gestellte Fragen</vt:lpstr>
      <vt:lpstr>Vorstellung der WP-Fächer</vt:lpstr>
      <vt:lpstr>PowerPoint-Präsentation</vt:lpstr>
      <vt:lpstr>PowerPoint-Präsentation</vt:lpstr>
      <vt:lpstr>Darstellen und Gestalten </vt:lpstr>
      <vt:lpstr>Spanisch</vt:lpstr>
      <vt:lpstr>Französisch</vt:lpstr>
      <vt:lpstr>Naturwissenschaften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Kompetenzorientierung  und individuelle Förderung  an der Conrad-von-Ense-Schule</dc:title>
  <dc:creator>Mona</dc:creator>
  <cp:lastModifiedBy>Swen Dahlhaus</cp:lastModifiedBy>
  <cp:revision>160</cp:revision>
  <cp:lastPrinted>2017-04-03T08:41:23Z</cp:lastPrinted>
  <dcterms:modified xsi:type="dcterms:W3CDTF">2019-11-19T13:19:51Z</dcterms:modified>
</cp:coreProperties>
</file>